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87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B53111-F660-4230-B00C-1AEF67BB1B22}" type="datetimeFigureOut">
              <a:rPr lang="zh-CN" altLang="en-US" smtClean="0"/>
              <a:pPr/>
              <a:t>2012/3/14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CB0E0B-FAF5-474F-9E17-73A87930335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89915-8E1C-4E41-AADC-E08D36176327}" type="slidenum">
              <a:rPr lang="en-US" altLang="zh-CN"/>
              <a:pPr/>
              <a:t>9</a:t>
            </a:fld>
            <a:endParaRPr lang="en-US" altLang="zh-CN"/>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7987B6-E9E1-4F0F-8B38-2F8954E2BABC}" type="slidenum">
              <a:rPr lang="en-US" altLang="zh-CN"/>
              <a:pPr/>
              <a:t>10</a:t>
            </a:fld>
            <a:endParaRPr lang="en-US" altLang="zh-CN"/>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5136" name="Picture 16"/>
          <p:cNvPicPr>
            <a:picLocks noChangeAspect="1" noChangeArrowheads="1"/>
          </p:cNvPicPr>
          <p:nvPr/>
        </p:nvPicPr>
        <p:blipFill>
          <a:blip r:embed="rId2"/>
          <a:srcRect/>
          <a:stretch>
            <a:fillRect/>
          </a:stretch>
        </p:blipFill>
        <p:spPr bwMode="auto">
          <a:xfrm>
            <a:off x="0" y="0"/>
            <a:ext cx="9144000" cy="6858000"/>
          </a:xfrm>
          <a:prstGeom prst="rect">
            <a:avLst/>
          </a:prstGeom>
          <a:noFill/>
          <a:ln w="9525">
            <a:miter lim="800000"/>
            <a:headEnd/>
            <a:tailEnd/>
          </a:ln>
          <a:effectLst/>
        </p:spPr>
      </p:pic>
      <p:sp>
        <p:nvSpPr>
          <p:cNvPr id="5131" name="Rectangle 11"/>
          <p:cNvSpPr>
            <a:spLocks noGrp="1" noChangeArrowheads="1"/>
          </p:cNvSpPr>
          <p:nvPr>
            <p:ph type="ctrTitle"/>
          </p:nvPr>
        </p:nvSpPr>
        <p:spPr>
          <a:xfrm>
            <a:off x="1143000" y="3733800"/>
            <a:ext cx="7162800" cy="1600200"/>
          </a:xfrm>
        </p:spPr>
        <p:txBody>
          <a:bodyPr anchor="ctr"/>
          <a:lstStyle>
            <a:lvl1pPr>
              <a:defRPr sz="4000"/>
            </a:lvl1pPr>
          </a:lstStyle>
          <a:p>
            <a:r>
              <a:rPr lang="zh-CN" altLang="en-US" smtClean="0"/>
              <a:t>单击此处编辑母版标题样式</a:t>
            </a:r>
            <a:endParaRPr lang="zh-CN" altLang="en-US"/>
          </a:p>
        </p:txBody>
      </p:sp>
      <p:sp>
        <p:nvSpPr>
          <p:cNvPr id="5132" name="Rectangle 12"/>
          <p:cNvSpPr>
            <a:spLocks noGrp="1" noChangeArrowheads="1"/>
          </p:cNvSpPr>
          <p:nvPr>
            <p:ph type="subTitle" idx="1"/>
          </p:nvPr>
        </p:nvSpPr>
        <p:spPr>
          <a:xfrm>
            <a:off x="1143000" y="2743200"/>
            <a:ext cx="7162800" cy="838200"/>
          </a:xfrm>
        </p:spPr>
        <p:txBody>
          <a:bodyPr anchor="b"/>
          <a:lstStyle>
            <a:lvl1pPr marL="0" indent="0">
              <a:buFontTx/>
              <a:buNone/>
              <a:defRPr sz="2000"/>
            </a:lvl1pPr>
          </a:lstStyle>
          <a:p>
            <a:r>
              <a:rPr lang="zh-CN" altLang="en-US" smtClean="0"/>
              <a:t>单击此处编辑母版副标题样式</a:t>
            </a:r>
            <a:endParaRPr lang="zh-CN" altLang="en-US"/>
          </a:p>
        </p:txBody>
      </p:sp>
      <p:sp>
        <p:nvSpPr>
          <p:cNvPr id="5133" name="Rectangle 13"/>
          <p:cNvSpPr>
            <a:spLocks noGrp="1" noChangeArrowheads="1"/>
          </p:cNvSpPr>
          <p:nvPr>
            <p:ph type="dt" sz="half" idx="2"/>
          </p:nvPr>
        </p:nvSpPr>
        <p:spPr/>
        <p:txBody>
          <a:bodyPr/>
          <a:lstStyle>
            <a:lvl1pPr>
              <a:defRPr/>
            </a:lvl1pPr>
          </a:lstStyle>
          <a:p>
            <a:fld id="{530820CF-B880-4189-942D-D702A7CBA730}" type="datetimeFigureOut">
              <a:rPr lang="zh-CN" altLang="en-US" smtClean="0"/>
              <a:pPr/>
              <a:t>2012/3/14</a:t>
            </a:fld>
            <a:endParaRPr lang="zh-CN" altLang="en-US"/>
          </a:p>
        </p:txBody>
      </p:sp>
      <p:sp>
        <p:nvSpPr>
          <p:cNvPr id="5134" name="Rectangle 14"/>
          <p:cNvSpPr>
            <a:spLocks noGrp="1" noChangeArrowheads="1"/>
          </p:cNvSpPr>
          <p:nvPr>
            <p:ph type="ftr" sz="quarter" idx="3"/>
          </p:nvPr>
        </p:nvSpPr>
        <p:spPr/>
        <p:txBody>
          <a:bodyPr/>
          <a:lstStyle>
            <a:lvl1pPr>
              <a:defRPr/>
            </a:lvl1pPr>
          </a:lstStyle>
          <a:p>
            <a:endParaRPr lang="zh-CN" altLang="en-US"/>
          </a:p>
        </p:txBody>
      </p:sp>
      <p:sp>
        <p:nvSpPr>
          <p:cNvPr id="5135" name="Rectangle 15"/>
          <p:cNvSpPr>
            <a:spLocks noGrp="1" noChangeArrowheads="1"/>
          </p:cNvSpPr>
          <p:nvPr>
            <p:ph type="sldNum" sz="quarter" idx="4"/>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343650" y="533400"/>
            <a:ext cx="1733550" cy="5597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533400"/>
            <a:ext cx="5048250" cy="5597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43000" y="533400"/>
            <a:ext cx="6934200" cy="1219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43000" y="1752600"/>
            <a:ext cx="6934200" cy="4378325"/>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304800" y="6534150"/>
            <a:ext cx="2133600" cy="304800"/>
          </a:xfrm>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a:xfrm>
            <a:off x="2590800" y="6530975"/>
            <a:ext cx="4038600" cy="304800"/>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781800" y="6530975"/>
            <a:ext cx="2057400" cy="304800"/>
          </a:xfrm>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143000" y="533400"/>
            <a:ext cx="6934200" cy="1219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1143000" y="1752600"/>
            <a:ext cx="6934200" cy="4378325"/>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304800" y="6534150"/>
            <a:ext cx="2133600" cy="304800"/>
          </a:xfrm>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a:xfrm>
            <a:off x="2590800" y="6530975"/>
            <a:ext cx="4038600" cy="304800"/>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781800" y="6530975"/>
            <a:ext cx="2057400" cy="304800"/>
          </a:xfrm>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43000" y="1752600"/>
            <a:ext cx="3390900" cy="4378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6300" y="1752600"/>
            <a:ext cx="3390900" cy="4378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9" name="Picture 13"/>
          <p:cNvPicPr>
            <a:picLocks noChangeAspect="1" noChangeArrowheads="1"/>
          </p:cNvPicPr>
          <p:nvPr/>
        </p:nvPicPr>
        <p:blipFill>
          <a:blip r:embed="rId15"/>
          <a:srcRect/>
          <a:stretch>
            <a:fillRect/>
          </a:stretch>
        </p:blipFill>
        <p:spPr bwMode="auto">
          <a:xfrm>
            <a:off x="0" y="0"/>
            <a:ext cx="9144000" cy="6858000"/>
          </a:xfrm>
          <a:prstGeom prst="rect">
            <a:avLst/>
          </a:prstGeom>
          <a:noFill/>
          <a:ln w="9525">
            <a:miter lim="800000"/>
            <a:headEnd/>
            <a:tailEnd/>
          </a:ln>
          <a:effectLst/>
        </p:spPr>
      </p:pic>
      <p:sp>
        <p:nvSpPr>
          <p:cNvPr id="4103" name="Rectangle 7"/>
          <p:cNvSpPr>
            <a:spLocks noGrp="1" noChangeArrowheads="1"/>
          </p:cNvSpPr>
          <p:nvPr>
            <p:ph type="title"/>
          </p:nvPr>
        </p:nvSpPr>
        <p:spPr bwMode="auto">
          <a:xfrm>
            <a:off x="1143000" y="533400"/>
            <a:ext cx="6934200" cy="1219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4104" name="Rectangle 8"/>
          <p:cNvSpPr>
            <a:spLocks noGrp="1" noChangeArrowheads="1"/>
          </p:cNvSpPr>
          <p:nvPr>
            <p:ph type="body" idx="1"/>
          </p:nvPr>
        </p:nvSpPr>
        <p:spPr bwMode="auto">
          <a:xfrm>
            <a:off x="1143000" y="1752600"/>
            <a:ext cx="6934200" cy="4378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10" name="Rectangle 14"/>
          <p:cNvSpPr>
            <a:spLocks noGrp="1" noChangeArrowheads="1"/>
          </p:cNvSpPr>
          <p:nvPr>
            <p:ph type="dt" sz="half" idx="2"/>
          </p:nvPr>
        </p:nvSpPr>
        <p:spPr bwMode="auto">
          <a:xfrm>
            <a:off x="304800" y="653415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mn-lt"/>
              </a:defRPr>
            </a:lvl1pPr>
          </a:lstStyle>
          <a:p>
            <a:fld id="{530820CF-B880-4189-942D-D702A7CBA730}" type="datetimeFigureOut">
              <a:rPr lang="zh-CN" altLang="en-US" smtClean="0"/>
              <a:pPr/>
              <a:t>2012/3/14</a:t>
            </a:fld>
            <a:endParaRPr lang="zh-CN" altLang="en-US"/>
          </a:p>
        </p:txBody>
      </p:sp>
      <p:sp>
        <p:nvSpPr>
          <p:cNvPr id="4111" name="Rectangle 15"/>
          <p:cNvSpPr>
            <a:spLocks noGrp="1" noChangeArrowheads="1"/>
          </p:cNvSpPr>
          <p:nvPr>
            <p:ph type="ftr" sz="quarter" idx="3"/>
          </p:nvPr>
        </p:nvSpPr>
        <p:spPr bwMode="auto">
          <a:xfrm>
            <a:off x="2590800" y="6530975"/>
            <a:ext cx="4038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atin typeface="+mn-lt"/>
              </a:defRPr>
            </a:lvl1pPr>
          </a:lstStyle>
          <a:p>
            <a:endParaRPr lang="zh-CN" altLang="en-US"/>
          </a:p>
        </p:txBody>
      </p:sp>
      <p:sp>
        <p:nvSpPr>
          <p:cNvPr id="4112" name="Rectangle 16"/>
          <p:cNvSpPr>
            <a:spLocks noGrp="1" noChangeArrowheads="1"/>
          </p:cNvSpPr>
          <p:nvPr>
            <p:ph type="sldNum" sz="quarter" idx="4"/>
          </p:nvPr>
        </p:nvSpPr>
        <p:spPr bwMode="auto">
          <a:xfrm>
            <a:off x="6781800" y="6530975"/>
            <a:ext cx="2057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mn-lt"/>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fontAlgn="base" hangingPunct="1">
        <a:spcBef>
          <a:spcPct val="0"/>
        </a:spcBef>
        <a:spcAft>
          <a:spcPct val="0"/>
        </a:spcAft>
        <a:defRPr sz="360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Palatino Linotype" pitchFamily="18" charset="0"/>
          <a:ea typeface="宋体" charset="-122"/>
        </a:defRPr>
      </a:lvl2pPr>
      <a:lvl3pPr algn="l" rtl="0" eaLnBrk="1" fontAlgn="base" hangingPunct="1">
        <a:spcBef>
          <a:spcPct val="0"/>
        </a:spcBef>
        <a:spcAft>
          <a:spcPct val="0"/>
        </a:spcAft>
        <a:defRPr sz="3600">
          <a:solidFill>
            <a:schemeClr val="tx1"/>
          </a:solidFill>
          <a:latin typeface="Palatino Linotype" pitchFamily="18" charset="0"/>
          <a:ea typeface="宋体" charset="-122"/>
        </a:defRPr>
      </a:lvl3pPr>
      <a:lvl4pPr algn="l" rtl="0" eaLnBrk="1" fontAlgn="base" hangingPunct="1">
        <a:spcBef>
          <a:spcPct val="0"/>
        </a:spcBef>
        <a:spcAft>
          <a:spcPct val="0"/>
        </a:spcAft>
        <a:defRPr sz="3600">
          <a:solidFill>
            <a:schemeClr val="tx1"/>
          </a:solidFill>
          <a:latin typeface="Palatino Linotype" pitchFamily="18" charset="0"/>
          <a:ea typeface="宋体" charset="-122"/>
        </a:defRPr>
      </a:lvl4pPr>
      <a:lvl5pPr algn="l" rtl="0" eaLnBrk="1" fontAlgn="base" hangingPunct="1">
        <a:spcBef>
          <a:spcPct val="0"/>
        </a:spcBef>
        <a:spcAft>
          <a:spcPct val="0"/>
        </a:spcAft>
        <a:defRPr sz="3600">
          <a:solidFill>
            <a:schemeClr val="tx1"/>
          </a:solidFill>
          <a:latin typeface="Palatino Linotype" pitchFamily="18" charset="0"/>
          <a:ea typeface="宋体" charset="-122"/>
        </a:defRPr>
      </a:lvl5pPr>
      <a:lvl6pPr marL="457200" algn="l" rtl="0" eaLnBrk="1" fontAlgn="base" hangingPunct="1">
        <a:spcBef>
          <a:spcPct val="0"/>
        </a:spcBef>
        <a:spcAft>
          <a:spcPct val="0"/>
        </a:spcAft>
        <a:defRPr sz="3600">
          <a:solidFill>
            <a:schemeClr val="tx1"/>
          </a:solidFill>
          <a:latin typeface="Palatino Linotype" pitchFamily="18" charset="0"/>
          <a:ea typeface="宋体" charset="-122"/>
        </a:defRPr>
      </a:lvl6pPr>
      <a:lvl7pPr marL="914400" algn="l" rtl="0" eaLnBrk="1" fontAlgn="base" hangingPunct="1">
        <a:spcBef>
          <a:spcPct val="0"/>
        </a:spcBef>
        <a:spcAft>
          <a:spcPct val="0"/>
        </a:spcAft>
        <a:defRPr sz="3600">
          <a:solidFill>
            <a:schemeClr val="tx1"/>
          </a:solidFill>
          <a:latin typeface="Palatino Linotype" pitchFamily="18" charset="0"/>
          <a:ea typeface="宋体" charset="-122"/>
        </a:defRPr>
      </a:lvl7pPr>
      <a:lvl8pPr marL="1371600" algn="l" rtl="0" eaLnBrk="1" fontAlgn="base" hangingPunct="1">
        <a:spcBef>
          <a:spcPct val="0"/>
        </a:spcBef>
        <a:spcAft>
          <a:spcPct val="0"/>
        </a:spcAft>
        <a:defRPr sz="3600">
          <a:solidFill>
            <a:schemeClr val="tx1"/>
          </a:solidFill>
          <a:latin typeface="Palatino Linotype" pitchFamily="18" charset="0"/>
          <a:ea typeface="宋体" charset="-122"/>
        </a:defRPr>
      </a:lvl8pPr>
      <a:lvl9pPr marL="1828800" algn="l" rtl="0" eaLnBrk="1" fontAlgn="base" hangingPunct="1">
        <a:spcBef>
          <a:spcPct val="0"/>
        </a:spcBef>
        <a:spcAft>
          <a:spcPct val="0"/>
        </a:spcAft>
        <a:defRPr sz="3600">
          <a:solidFill>
            <a:schemeClr val="tx1"/>
          </a:solidFill>
          <a:latin typeface="Palatino Linotype" pitchFamily="18" charset="0"/>
          <a:ea typeface="宋体" charset="-122"/>
        </a:defRPr>
      </a:lvl9pPr>
    </p:titleStyle>
    <p:bodyStyle>
      <a:lvl1pPr marL="342900" indent="-342900" algn="l" rtl="0" eaLnBrk="1" fontAlgn="base" hangingPunct="1">
        <a:spcBef>
          <a:spcPct val="20000"/>
        </a:spcBef>
        <a:spcAft>
          <a:spcPct val="0"/>
        </a:spcAft>
        <a:buClr>
          <a:schemeClr val="tx1"/>
        </a:buClr>
        <a:buSzPct val="80000"/>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SzPct val="80000"/>
        <a:buFont typeface="Palatino Linotype" pitchFamily="18" charset="0"/>
        <a:buChar char="−"/>
        <a:defRPr sz="2200">
          <a:solidFill>
            <a:schemeClr val="tx1"/>
          </a:solidFill>
          <a:latin typeface="+mn-lt"/>
          <a:ea typeface="+mn-ea"/>
        </a:defRPr>
      </a:lvl2pPr>
      <a:lvl3pPr marL="1143000" indent="-228600" algn="l" rtl="0" eaLnBrk="1" fontAlgn="base" hangingPunct="1">
        <a:spcBef>
          <a:spcPct val="20000"/>
        </a:spcBef>
        <a:spcAft>
          <a:spcPct val="0"/>
        </a:spcAft>
        <a:buClr>
          <a:schemeClr val="tx1"/>
        </a:buClr>
        <a:buSzPct val="80000"/>
        <a:buChar char="•"/>
        <a:defRPr sz="2000">
          <a:solidFill>
            <a:schemeClr val="tx1"/>
          </a:solidFill>
          <a:latin typeface="+mn-lt"/>
          <a:ea typeface="+mn-ea"/>
        </a:defRPr>
      </a:lvl3pPr>
      <a:lvl4pPr marL="1600200" indent="-228600" algn="l" rtl="0" eaLnBrk="1" fontAlgn="base" hangingPunct="1">
        <a:spcBef>
          <a:spcPct val="20000"/>
        </a:spcBef>
        <a:spcAft>
          <a:spcPct val="0"/>
        </a:spcAft>
        <a:buClr>
          <a:schemeClr val="tx1"/>
        </a:buClr>
        <a:buSzPct val="80000"/>
        <a:buFont typeface="Palatino Linotype" pitchFamily="18" charset="0"/>
        <a:buChar char="−"/>
        <a:defRPr>
          <a:solidFill>
            <a:schemeClr val="tx1"/>
          </a:solidFill>
          <a:latin typeface="+mn-lt"/>
          <a:ea typeface="+mn-ea"/>
        </a:defRPr>
      </a:lvl4pPr>
      <a:lvl5pPr marL="2057400" indent="-228600" algn="l" rtl="0" eaLnBrk="1" fontAlgn="base" hangingPunct="1">
        <a:spcBef>
          <a:spcPct val="20000"/>
        </a:spcBef>
        <a:spcAft>
          <a:spcPct val="0"/>
        </a:spcAft>
        <a:buClr>
          <a:schemeClr val="tx1"/>
        </a:buClr>
        <a:buSzPct val="80000"/>
        <a:buChar char="•"/>
        <a:defRPr>
          <a:solidFill>
            <a:schemeClr val="tx1"/>
          </a:solidFill>
          <a:latin typeface="+mn-lt"/>
          <a:ea typeface="+mn-ea"/>
        </a:defRPr>
      </a:lvl5pPr>
      <a:lvl6pPr marL="2514600" indent="-228600" algn="l" rtl="0" eaLnBrk="1" fontAlgn="base" hangingPunct="1">
        <a:spcBef>
          <a:spcPct val="20000"/>
        </a:spcBef>
        <a:spcAft>
          <a:spcPct val="0"/>
        </a:spcAft>
        <a:buClr>
          <a:schemeClr val="tx1"/>
        </a:buClr>
        <a:buSzPct val="80000"/>
        <a:buChar char="•"/>
        <a:defRPr>
          <a:solidFill>
            <a:schemeClr val="tx1"/>
          </a:solidFill>
          <a:latin typeface="+mn-lt"/>
          <a:ea typeface="+mn-ea"/>
        </a:defRPr>
      </a:lvl6pPr>
      <a:lvl7pPr marL="2971800" indent="-228600" algn="l" rtl="0" eaLnBrk="1" fontAlgn="base" hangingPunct="1">
        <a:spcBef>
          <a:spcPct val="20000"/>
        </a:spcBef>
        <a:spcAft>
          <a:spcPct val="0"/>
        </a:spcAft>
        <a:buClr>
          <a:schemeClr val="tx1"/>
        </a:buClr>
        <a:buSzPct val="80000"/>
        <a:buChar char="•"/>
        <a:defRPr>
          <a:solidFill>
            <a:schemeClr val="tx1"/>
          </a:solidFill>
          <a:latin typeface="+mn-lt"/>
          <a:ea typeface="+mn-ea"/>
        </a:defRPr>
      </a:lvl7pPr>
      <a:lvl8pPr marL="3429000" indent="-228600" algn="l" rtl="0" eaLnBrk="1" fontAlgn="base" hangingPunct="1">
        <a:spcBef>
          <a:spcPct val="20000"/>
        </a:spcBef>
        <a:spcAft>
          <a:spcPct val="0"/>
        </a:spcAft>
        <a:buClr>
          <a:schemeClr val="tx1"/>
        </a:buClr>
        <a:buSzPct val="80000"/>
        <a:buChar char="•"/>
        <a:defRPr>
          <a:solidFill>
            <a:schemeClr val="tx1"/>
          </a:solidFill>
          <a:latin typeface="+mn-lt"/>
          <a:ea typeface="+mn-ea"/>
        </a:defRPr>
      </a:lvl8pPr>
      <a:lvl9pPr marL="3886200" indent="-228600" algn="l" rtl="0" eaLnBrk="1" fontAlgn="base" hangingPunct="1">
        <a:spcBef>
          <a:spcPct val="20000"/>
        </a:spcBef>
        <a:spcAft>
          <a:spcPct val="0"/>
        </a:spcAft>
        <a:buClr>
          <a:schemeClr val="tx1"/>
        </a:buClr>
        <a:buSzPct val="8000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8.wmf"/><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wmf"/><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lvl="1" algn="ctr" rtl="0">
              <a:spcBef>
                <a:spcPct val="0"/>
              </a:spcBef>
            </a:pPr>
            <a:r>
              <a:rPr lang="zh-CN" altLang="en-US" dirty="0" smtClean="0"/>
              <a:t>论文报告</a:t>
            </a:r>
            <a:endParaRPr lang="zh-CN" altLang="en-US" dirty="0"/>
          </a:p>
        </p:txBody>
      </p:sp>
      <p:sp>
        <p:nvSpPr>
          <p:cNvPr id="3" name="副标题 2"/>
          <p:cNvSpPr>
            <a:spLocks noGrp="1"/>
          </p:cNvSpPr>
          <p:nvPr>
            <p:ph type="subTitle" idx="1"/>
          </p:nvPr>
        </p:nvSpPr>
        <p:spPr>
          <a:xfrm>
            <a:off x="1403648" y="4437112"/>
            <a:ext cx="6400800" cy="1600200"/>
          </a:xfrm>
        </p:spPr>
        <p:txBody>
          <a:bodyPr/>
          <a:lstStyle/>
          <a:p>
            <a:pPr algn="ctr"/>
            <a:r>
              <a:rPr lang="zh-CN" altLang="en-US" dirty="0" smtClean="0"/>
              <a:t>报告人：李琳</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638"/>
            <a:ext cx="7467600" cy="634082"/>
          </a:xfrm>
        </p:spPr>
        <p:txBody>
          <a:bodyPr>
            <a:normAutofit fontScale="90000"/>
          </a:bodyPr>
          <a:lstStyle/>
          <a:p>
            <a:r>
              <a:rPr lang="en-US" altLang="zh-CN" dirty="0">
                <a:ea typeface="宋体" pitchFamily="2" charset="-122"/>
              </a:rPr>
              <a:t>Proofs of </a:t>
            </a:r>
            <a:r>
              <a:rPr lang="en-US" altLang="zh-CN" dirty="0" err="1">
                <a:ea typeface="宋体" pitchFamily="2" charset="-122"/>
              </a:rPr>
              <a:t>Retrievability</a:t>
            </a:r>
            <a:r>
              <a:rPr lang="en-US" altLang="zh-CN" dirty="0">
                <a:ea typeface="宋体" pitchFamily="2" charset="-122"/>
              </a:rPr>
              <a:t> (PORs)</a:t>
            </a:r>
          </a:p>
        </p:txBody>
      </p:sp>
      <p:sp>
        <p:nvSpPr>
          <p:cNvPr id="43" name="灯片编号占位符 3"/>
          <p:cNvSpPr>
            <a:spLocks noGrp="1"/>
          </p:cNvSpPr>
          <p:nvPr>
            <p:ph type="sldNum" sz="quarter" idx="12"/>
          </p:nvPr>
        </p:nvSpPr>
        <p:spPr>
          <a:xfrm>
            <a:off x="6553200" y="6245225"/>
            <a:ext cx="2133600" cy="476250"/>
          </a:xfrm>
          <a:prstGeom prst="rect">
            <a:avLst/>
          </a:prstGeom>
        </p:spPr>
        <p:txBody>
          <a:bodyPr/>
          <a:lstStyle/>
          <a:p>
            <a:fld id="{C55AF8AF-F41B-43AB-8E5A-5049F1728215}" type="slidenum">
              <a:rPr lang="en-US" altLang="zh-CN"/>
              <a:pPr/>
              <a:t>10</a:t>
            </a:fld>
            <a:endParaRPr lang="en-US" altLang="zh-CN" dirty="0"/>
          </a:p>
        </p:txBody>
      </p:sp>
      <p:pic>
        <p:nvPicPr>
          <p:cNvPr id="87043" name="Picture 3" descr="Cloud 06"/>
          <p:cNvPicPr>
            <a:picLocks noChangeAspect="1" noChangeArrowheads="1"/>
          </p:cNvPicPr>
          <p:nvPr/>
        </p:nvPicPr>
        <p:blipFill>
          <a:blip r:embed="rId3"/>
          <a:srcRect/>
          <a:stretch>
            <a:fillRect/>
          </a:stretch>
        </p:blipFill>
        <p:spPr bwMode="auto">
          <a:xfrm>
            <a:off x="1905000" y="914400"/>
            <a:ext cx="5715000" cy="2133600"/>
          </a:xfrm>
          <a:prstGeom prst="rect">
            <a:avLst/>
          </a:prstGeom>
          <a:noFill/>
        </p:spPr>
      </p:pic>
      <p:sp>
        <p:nvSpPr>
          <p:cNvPr id="87044" name="Text Box 4"/>
          <p:cNvSpPr txBox="1">
            <a:spLocks noChangeArrowheads="1"/>
          </p:cNvSpPr>
          <p:nvPr/>
        </p:nvSpPr>
        <p:spPr bwMode="auto">
          <a:xfrm>
            <a:off x="533400" y="1371600"/>
            <a:ext cx="1066800" cy="738664"/>
          </a:xfrm>
          <a:prstGeom prst="rect">
            <a:avLst/>
          </a:prstGeom>
          <a:noFill/>
          <a:ln w="9525" algn="ctr">
            <a:noFill/>
            <a:miter lim="800000"/>
            <a:headEnd/>
            <a:tailEnd/>
          </a:ln>
          <a:effectLst/>
        </p:spPr>
        <p:txBody>
          <a:bodyPr lIns="0" tIns="0" rIns="0" bIns="0">
            <a:spAutoFit/>
          </a:bodyPr>
          <a:lstStyle/>
          <a:p>
            <a:pPr defTabSz="3135313" eaLnBrk="0" hangingPunct="0"/>
            <a:r>
              <a:rPr lang="en-US" altLang="zh-CN" sz="2400" dirty="0" smtClean="0">
                <a:solidFill>
                  <a:srgbClr val="CC0000"/>
                </a:solidFill>
                <a:latin typeface="Times New Roman" pitchFamily="18" charset="0"/>
                <a:ea typeface="宋体" pitchFamily="2" charset="-122"/>
                <a:cs typeface="Times New Roman" pitchFamily="18" charset="0"/>
              </a:rPr>
              <a:t>Storage </a:t>
            </a:r>
            <a:r>
              <a:rPr lang="en-US" altLang="zh-CN" sz="2400" dirty="0">
                <a:solidFill>
                  <a:srgbClr val="CC0000"/>
                </a:solidFill>
                <a:latin typeface="Times New Roman" pitchFamily="18" charset="0"/>
                <a:ea typeface="宋体" pitchFamily="2" charset="-122"/>
                <a:cs typeface="Times New Roman" pitchFamily="18" charset="0"/>
              </a:rPr>
              <a:t>Provider</a:t>
            </a:r>
          </a:p>
        </p:txBody>
      </p:sp>
      <p:pic>
        <p:nvPicPr>
          <p:cNvPr id="87045" name="Picture 5" descr="At the Computer 087"/>
          <p:cNvPicPr>
            <a:picLocks noChangeAspect="1" noChangeArrowheads="1"/>
          </p:cNvPicPr>
          <p:nvPr/>
        </p:nvPicPr>
        <p:blipFill>
          <a:blip r:embed="rId4"/>
          <a:srcRect/>
          <a:stretch>
            <a:fillRect/>
          </a:stretch>
        </p:blipFill>
        <p:spPr bwMode="auto">
          <a:xfrm>
            <a:off x="3765550" y="5076825"/>
            <a:ext cx="1873250" cy="1552575"/>
          </a:xfrm>
          <a:prstGeom prst="rect">
            <a:avLst/>
          </a:prstGeom>
          <a:noFill/>
        </p:spPr>
      </p:pic>
      <p:sp>
        <p:nvSpPr>
          <p:cNvPr id="87046" name="Text Box 6"/>
          <p:cNvSpPr txBox="1">
            <a:spLocks noChangeArrowheads="1"/>
          </p:cNvSpPr>
          <p:nvPr/>
        </p:nvSpPr>
        <p:spPr bwMode="auto">
          <a:xfrm>
            <a:off x="2381250" y="5578475"/>
            <a:ext cx="742950" cy="365125"/>
          </a:xfrm>
          <a:prstGeom prst="rect">
            <a:avLst/>
          </a:prstGeom>
          <a:noFill/>
          <a:ln w="9525" algn="ctr">
            <a:noFill/>
            <a:miter lim="800000"/>
            <a:headEnd/>
            <a:tailEnd/>
          </a:ln>
          <a:effectLst/>
        </p:spPr>
        <p:txBody>
          <a:bodyPr wrap="none" lIns="0" tIns="0" rIns="0" bIns="0">
            <a:spAutoFit/>
          </a:bodyPr>
          <a:lstStyle/>
          <a:p>
            <a:pPr defTabSz="3135313" eaLnBrk="0" hangingPunct="0"/>
            <a:r>
              <a:rPr lang="en-US" altLang="zh-CN" sz="2400">
                <a:solidFill>
                  <a:srgbClr val="CC0000"/>
                </a:solidFill>
                <a:latin typeface="Times New Roman" pitchFamily="18" charset="0"/>
                <a:ea typeface="宋体" pitchFamily="2" charset="-122"/>
                <a:cs typeface="Times New Roman" pitchFamily="18" charset="0"/>
              </a:rPr>
              <a:t>Client</a:t>
            </a:r>
          </a:p>
        </p:txBody>
      </p:sp>
      <p:sp>
        <p:nvSpPr>
          <p:cNvPr id="87047" name="Text Box 7"/>
          <p:cNvSpPr txBox="1">
            <a:spLocks noChangeArrowheads="1"/>
          </p:cNvSpPr>
          <p:nvPr/>
        </p:nvSpPr>
        <p:spPr bwMode="auto">
          <a:xfrm>
            <a:off x="4000500" y="1824038"/>
            <a:ext cx="341313" cy="487362"/>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3200" i="1">
                <a:solidFill>
                  <a:schemeClr val="accent2"/>
                </a:solidFill>
                <a:ea typeface="宋体" pitchFamily="2" charset="-122"/>
              </a:rPr>
              <a:t>F</a:t>
            </a:r>
          </a:p>
        </p:txBody>
      </p:sp>
      <p:sp>
        <p:nvSpPr>
          <p:cNvPr id="87048" name="Text Box 8"/>
          <p:cNvSpPr txBox="1">
            <a:spLocks noChangeArrowheads="1"/>
          </p:cNvSpPr>
          <p:nvPr/>
        </p:nvSpPr>
        <p:spPr bwMode="auto">
          <a:xfrm>
            <a:off x="2057400" y="4054475"/>
            <a:ext cx="1600200" cy="365125"/>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2400">
                <a:solidFill>
                  <a:schemeClr val="accent2"/>
                </a:solidFill>
                <a:ea typeface="宋体" pitchFamily="2" charset="-122"/>
              </a:rPr>
              <a:t>Challenge</a:t>
            </a:r>
          </a:p>
        </p:txBody>
      </p:sp>
      <p:cxnSp>
        <p:nvCxnSpPr>
          <p:cNvPr id="87049" name="AutoShape 9"/>
          <p:cNvCxnSpPr>
            <a:cxnSpLocks noChangeShapeType="1"/>
            <a:stCxn id="0" idx="0"/>
            <a:endCxn id="87050" idx="3"/>
          </p:cNvCxnSpPr>
          <p:nvPr/>
        </p:nvCxnSpPr>
        <p:spPr bwMode="auto">
          <a:xfrm rot="5400000" flipH="1">
            <a:off x="3128963" y="2408238"/>
            <a:ext cx="722312" cy="557212"/>
          </a:xfrm>
          <a:prstGeom prst="curvedConnector3">
            <a:avLst>
              <a:gd name="adj1" fmla="val 49231"/>
            </a:avLst>
          </a:prstGeom>
          <a:noFill/>
          <a:ln w="12700">
            <a:solidFill>
              <a:schemeClr val="tx1"/>
            </a:solidFill>
            <a:round/>
            <a:headEnd/>
            <a:tailEnd type="triangle" w="med" len="med"/>
          </a:ln>
          <a:effectLst/>
        </p:spPr>
      </p:cxnSp>
      <p:sp>
        <p:nvSpPr>
          <p:cNvPr id="87050" name="Oval 10"/>
          <p:cNvSpPr>
            <a:spLocks noChangeArrowheads="1"/>
          </p:cNvSpPr>
          <p:nvPr/>
        </p:nvSpPr>
        <p:spPr bwMode="auto">
          <a:xfrm>
            <a:off x="3200400" y="2260600"/>
            <a:ext cx="76200" cy="76200"/>
          </a:xfrm>
          <a:prstGeom prst="ellipse">
            <a:avLst/>
          </a:prstGeom>
          <a:noFill/>
          <a:ln w="12700" algn="ctr">
            <a:noFill/>
            <a:round/>
            <a:headEnd/>
            <a:tailEnd/>
          </a:ln>
          <a:effectLst/>
        </p:spPr>
        <p:txBody>
          <a:bodyPr wrap="none" lIns="0" tIns="0" rIns="0" bIns="0" anchor="ctr"/>
          <a:lstStyle/>
          <a:p>
            <a:endParaRPr lang="zh-CN" altLang="en-US"/>
          </a:p>
        </p:txBody>
      </p:sp>
      <p:sp>
        <p:nvSpPr>
          <p:cNvPr id="87051" name="Oval 11"/>
          <p:cNvSpPr>
            <a:spLocks noChangeArrowheads="1"/>
          </p:cNvSpPr>
          <p:nvPr/>
        </p:nvSpPr>
        <p:spPr bwMode="auto">
          <a:xfrm>
            <a:off x="4584700" y="2273300"/>
            <a:ext cx="76200" cy="76200"/>
          </a:xfrm>
          <a:prstGeom prst="ellipse">
            <a:avLst/>
          </a:prstGeom>
          <a:noFill/>
          <a:ln w="12700" algn="ctr">
            <a:noFill/>
            <a:round/>
            <a:headEnd/>
            <a:tailEnd/>
          </a:ln>
          <a:effectLst/>
        </p:spPr>
        <p:txBody>
          <a:bodyPr wrap="none" lIns="0" tIns="0" rIns="0" bIns="0" anchor="ctr"/>
          <a:lstStyle/>
          <a:p>
            <a:endParaRPr lang="zh-CN" altLang="en-US"/>
          </a:p>
        </p:txBody>
      </p:sp>
      <p:sp>
        <p:nvSpPr>
          <p:cNvPr id="87052" name="Oval 12"/>
          <p:cNvSpPr>
            <a:spLocks noChangeArrowheads="1"/>
          </p:cNvSpPr>
          <p:nvPr/>
        </p:nvSpPr>
        <p:spPr bwMode="auto">
          <a:xfrm>
            <a:off x="6324600" y="2286000"/>
            <a:ext cx="76200" cy="76200"/>
          </a:xfrm>
          <a:prstGeom prst="ellipse">
            <a:avLst/>
          </a:prstGeom>
          <a:noFill/>
          <a:ln w="12700" algn="ctr">
            <a:noFill/>
            <a:round/>
            <a:headEnd/>
            <a:tailEnd/>
          </a:ln>
          <a:effectLst/>
        </p:spPr>
        <p:txBody>
          <a:bodyPr wrap="none" lIns="0" tIns="0" rIns="0" bIns="0" anchor="ctr"/>
          <a:lstStyle/>
          <a:p>
            <a:endParaRPr lang="zh-CN" altLang="en-US"/>
          </a:p>
        </p:txBody>
      </p:sp>
      <p:cxnSp>
        <p:nvCxnSpPr>
          <p:cNvPr id="87053" name="AutoShape 13"/>
          <p:cNvCxnSpPr>
            <a:cxnSpLocks noChangeShapeType="1"/>
            <a:stCxn id="0" idx="0"/>
            <a:endCxn id="87068" idx="2"/>
          </p:cNvCxnSpPr>
          <p:nvPr/>
        </p:nvCxnSpPr>
        <p:spPr bwMode="auto">
          <a:xfrm rot="16200000">
            <a:off x="4695825" y="1389063"/>
            <a:ext cx="731837" cy="2586038"/>
          </a:xfrm>
          <a:prstGeom prst="curvedConnector3">
            <a:avLst>
              <a:gd name="adj1" fmla="val 49894"/>
            </a:avLst>
          </a:prstGeom>
          <a:noFill/>
          <a:ln w="12700">
            <a:solidFill>
              <a:schemeClr val="tx1"/>
            </a:solidFill>
            <a:round/>
            <a:headEnd/>
            <a:tailEnd type="triangle" w="med" len="med"/>
          </a:ln>
          <a:effectLst/>
        </p:spPr>
      </p:cxnSp>
      <p:cxnSp>
        <p:nvCxnSpPr>
          <p:cNvPr id="87054" name="AutoShape 14"/>
          <p:cNvCxnSpPr>
            <a:cxnSpLocks noChangeShapeType="1"/>
            <a:stCxn id="0" idx="0"/>
            <a:endCxn id="87057" idx="2"/>
          </p:cNvCxnSpPr>
          <p:nvPr/>
        </p:nvCxnSpPr>
        <p:spPr bwMode="auto">
          <a:xfrm rot="16200000">
            <a:off x="3552825" y="2532063"/>
            <a:ext cx="731837" cy="300038"/>
          </a:xfrm>
          <a:prstGeom prst="curvedConnector3">
            <a:avLst>
              <a:gd name="adj1" fmla="val 49894"/>
            </a:avLst>
          </a:prstGeom>
          <a:noFill/>
          <a:ln w="12700">
            <a:solidFill>
              <a:schemeClr val="tx1"/>
            </a:solidFill>
            <a:round/>
            <a:headEnd/>
            <a:tailEnd type="triangle" w="med" len="med"/>
          </a:ln>
          <a:effectLst/>
        </p:spPr>
      </p:cxnSp>
      <p:pic>
        <p:nvPicPr>
          <p:cNvPr id="87055" name="Picture 15" descr="MCNA00117_0000[1]"/>
          <p:cNvPicPr>
            <a:picLocks noChangeAspect="1" noChangeArrowheads="1"/>
          </p:cNvPicPr>
          <p:nvPr/>
        </p:nvPicPr>
        <p:blipFill>
          <a:blip r:embed="rId5"/>
          <a:srcRect/>
          <a:stretch>
            <a:fillRect/>
          </a:stretch>
        </p:blipFill>
        <p:spPr bwMode="auto">
          <a:xfrm>
            <a:off x="3505200" y="3048000"/>
            <a:ext cx="525463" cy="382588"/>
          </a:xfrm>
          <a:prstGeom prst="rect">
            <a:avLst/>
          </a:prstGeom>
          <a:noFill/>
        </p:spPr>
      </p:pic>
      <p:sp>
        <p:nvSpPr>
          <p:cNvPr id="87056" name="Line 16"/>
          <p:cNvSpPr>
            <a:spLocks noChangeShapeType="1"/>
          </p:cNvSpPr>
          <p:nvPr/>
        </p:nvSpPr>
        <p:spPr bwMode="auto">
          <a:xfrm flipV="1">
            <a:off x="3733800" y="3505200"/>
            <a:ext cx="0" cy="1600200"/>
          </a:xfrm>
          <a:prstGeom prst="line">
            <a:avLst/>
          </a:prstGeom>
          <a:noFill/>
          <a:ln w="38100">
            <a:solidFill>
              <a:schemeClr val="accent2"/>
            </a:solidFill>
            <a:round/>
            <a:headEnd/>
            <a:tailEnd type="triangle" w="lg" len="lg"/>
          </a:ln>
          <a:effectLst/>
        </p:spPr>
        <p:txBody>
          <a:bodyPr wrap="none" lIns="0" tIns="0" rIns="0" bIns="0" anchor="ctr"/>
          <a:lstStyle/>
          <a:p>
            <a:endParaRPr lang="zh-CN" altLang="en-US"/>
          </a:p>
        </p:txBody>
      </p:sp>
      <p:sp>
        <p:nvSpPr>
          <p:cNvPr id="87057" name="Rectangle 17"/>
          <p:cNvSpPr>
            <a:spLocks noChangeArrowheads="1"/>
          </p:cNvSpPr>
          <p:nvPr/>
        </p:nvSpPr>
        <p:spPr bwMode="auto">
          <a:xfrm>
            <a:off x="2362200" y="1858963"/>
            <a:ext cx="3411538" cy="457200"/>
          </a:xfrm>
          <a:prstGeom prst="rect">
            <a:avLst/>
          </a:prstGeom>
          <a:solidFill>
            <a:schemeClr val="accent1"/>
          </a:solidFill>
          <a:ln w="12700" algn="ctr">
            <a:solidFill>
              <a:schemeClr val="tx1"/>
            </a:solidFill>
            <a:miter lim="800000"/>
            <a:headEnd/>
            <a:tailEnd/>
          </a:ln>
          <a:effectLst/>
        </p:spPr>
        <p:txBody>
          <a:bodyPr wrap="none" lIns="0" tIns="0" rIns="0" bIns="0" anchor="ctr"/>
          <a:lstStyle/>
          <a:p>
            <a:endParaRPr lang="zh-CN" altLang="en-US"/>
          </a:p>
        </p:txBody>
      </p:sp>
      <p:sp>
        <p:nvSpPr>
          <p:cNvPr id="87058" name="Text Box 18"/>
          <p:cNvSpPr txBox="1">
            <a:spLocks noChangeArrowheads="1"/>
          </p:cNvSpPr>
          <p:nvPr/>
        </p:nvSpPr>
        <p:spPr bwMode="auto">
          <a:xfrm>
            <a:off x="3886200" y="1828800"/>
            <a:ext cx="341313" cy="487363"/>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3200" i="1">
                <a:solidFill>
                  <a:schemeClr val="accent2"/>
                </a:solidFill>
                <a:ea typeface="宋体" pitchFamily="2" charset="-122"/>
              </a:rPr>
              <a:t>F</a:t>
            </a:r>
          </a:p>
        </p:txBody>
      </p:sp>
      <p:sp>
        <p:nvSpPr>
          <p:cNvPr id="87059" name="Line 19"/>
          <p:cNvSpPr>
            <a:spLocks noChangeShapeType="1"/>
          </p:cNvSpPr>
          <p:nvPr/>
        </p:nvSpPr>
        <p:spPr bwMode="auto">
          <a:xfrm>
            <a:off x="2703513"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0" name="Line 20"/>
          <p:cNvSpPr>
            <a:spLocks noChangeShapeType="1"/>
          </p:cNvSpPr>
          <p:nvPr/>
        </p:nvSpPr>
        <p:spPr bwMode="auto">
          <a:xfrm>
            <a:off x="3044825"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1" name="Line 21"/>
          <p:cNvSpPr>
            <a:spLocks noChangeShapeType="1"/>
          </p:cNvSpPr>
          <p:nvPr/>
        </p:nvSpPr>
        <p:spPr bwMode="auto">
          <a:xfrm>
            <a:off x="3429000"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2" name="Line 22"/>
          <p:cNvSpPr>
            <a:spLocks noChangeShapeType="1"/>
          </p:cNvSpPr>
          <p:nvPr/>
        </p:nvSpPr>
        <p:spPr bwMode="auto">
          <a:xfrm>
            <a:off x="5432425"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3" name="Line 23"/>
          <p:cNvSpPr>
            <a:spLocks noChangeShapeType="1"/>
          </p:cNvSpPr>
          <p:nvPr/>
        </p:nvSpPr>
        <p:spPr bwMode="auto">
          <a:xfrm>
            <a:off x="3810000"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4" name="Line 24"/>
          <p:cNvSpPr>
            <a:spLocks noChangeShapeType="1"/>
          </p:cNvSpPr>
          <p:nvPr/>
        </p:nvSpPr>
        <p:spPr bwMode="auto">
          <a:xfrm>
            <a:off x="4267200"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5" name="Line 25"/>
          <p:cNvSpPr>
            <a:spLocks noChangeShapeType="1"/>
          </p:cNvSpPr>
          <p:nvPr/>
        </p:nvSpPr>
        <p:spPr bwMode="auto">
          <a:xfrm>
            <a:off x="4648200"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66" name="Line 26"/>
          <p:cNvSpPr>
            <a:spLocks noChangeShapeType="1"/>
          </p:cNvSpPr>
          <p:nvPr/>
        </p:nvSpPr>
        <p:spPr bwMode="auto">
          <a:xfrm>
            <a:off x="5029200" y="1858963"/>
            <a:ext cx="0" cy="457200"/>
          </a:xfrm>
          <a:prstGeom prst="line">
            <a:avLst/>
          </a:prstGeom>
          <a:noFill/>
          <a:ln w="12700">
            <a:solidFill>
              <a:schemeClr val="tx1"/>
            </a:solidFill>
            <a:round/>
            <a:headEnd/>
            <a:tailEnd/>
          </a:ln>
          <a:effectLst/>
        </p:spPr>
        <p:txBody>
          <a:bodyPr wrap="none" lIns="0" tIns="0" rIns="0" bIns="0" anchor="ctr"/>
          <a:lstStyle/>
          <a:p>
            <a:endParaRPr lang="zh-CN" altLang="en-US"/>
          </a:p>
        </p:txBody>
      </p:sp>
      <p:grpSp>
        <p:nvGrpSpPr>
          <p:cNvPr id="2" name="Group 27"/>
          <p:cNvGrpSpPr>
            <a:grpSpLocks/>
          </p:cNvGrpSpPr>
          <p:nvPr/>
        </p:nvGrpSpPr>
        <p:grpSpPr bwMode="auto">
          <a:xfrm>
            <a:off x="5773738" y="1858963"/>
            <a:ext cx="1160462" cy="457200"/>
            <a:chOff x="3781" y="2688"/>
            <a:chExt cx="731" cy="288"/>
          </a:xfrm>
        </p:grpSpPr>
        <p:sp>
          <p:nvSpPr>
            <p:cNvPr id="87068" name="Rectangle 28"/>
            <p:cNvSpPr>
              <a:spLocks noChangeArrowheads="1"/>
            </p:cNvSpPr>
            <p:nvPr/>
          </p:nvSpPr>
          <p:spPr bwMode="auto">
            <a:xfrm>
              <a:off x="3781" y="2688"/>
              <a:ext cx="731" cy="288"/>
            </a:xfrm>
            <a:prstGeom prst="rect">
              <a:avLst/>
            </a:prstGeom>
            <a:solidFill>
              <a:srgbClr val="000080"/>
            </a:solidFill>
            <a:ln w="12700" algn="ctr">
              <a:solidFill>
                <a:schemeClr val="tx1"/>
              </a:solidFill>
              <a:miter lim="800000"/>
              <a:headEnd/>
              <a:tailEnd/>
            </a:ln>
            <a:effectLst/>
          </p:spPr>
          <p:txBody>
            <a:bodyPr wrap="none" lIns="0" tIns="0" rIns="0" bIns="0" anchor="ctr"/>
            <a:lstStyle/>
            <a:p>
              <a:endParaRPr lang="zh-CN" altLang="en-US"/>
            </a:p>
          </p:txBody>
        </p:sp>
        <p:sp>
          <p:nvSpPr>
            <p:cNvPr id="87069" name="Line 29"/>
            <p:cNvSpPr>
              <a:spLocks noChangeShapeType="1"/>
            </p:cNvSpPr>
            <p:nvPr/>
          </p:nvSpPr>
          <p:spPr bwMode="auto">
            <a:xfrm>
              <a:off x="4032"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87070" name="Line 30"/>
            <p:cNvSpPr>
              <a:spLocks noChangeShapeType="1"/>
            </p:cNvSpPr>
            <p:nvPr/>
          </p:nvSpPr>
          <p:spPr bwMode="auto">
            <a:xfrm>
              <a:off x="4272"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grpSp>
      <p:sp>
        <p:nvSpPr>
          <p:cNvPr id="87071" name="Rectangle 31"/>
          <p:cNvSpPr>
            <a:spLocks noChangeArrowheads="1"/>
          </p:cNvSpPr>
          <p:nvPr/>
        </p:nvSpPr>
        <p:spPr bwMode="auto">
          <a:xfrm>
            <a:off x="4724400" y="2184400"/>
            <a:ext cx="152400" cy="152400"/>
          </a:xfrm>
          <a:prstGeom prst="rect">
            <a:avLst/>
          </a:prstGeom>
          <a:noFill/>
          <a:ln w="12700" algn="ctr">
            <a:noFill/>
            <a:miter lim="800000"/>
            <a:headEnd/>
            <a:tailEnd/>
          </a:ln>
          <a:effectLst/>
        </p:spPr>
        <p:txBody>
          <a:bodyPr wrap="none" lIns="0" tIns="0" rIns="0" bIns="0" anchor="ctr"/>
          <a:lstStyle/>
          <a:p>
            <a:endParaRPr lang="zh-CN" altLang="en-US"/>
          </a:p>
        </p:txBody>
      </p:sp>
      <p:cxnSp>
        <p:nvCxnSpPr>
          <p:cNvPr id="87072" name="AutoShape 32"/>
          <p:cNvCxnSpPr>
            <a:cxnSpLocks noChangeShapeType="1"/>
            <a:stCxn id="0" idx="0"/>
            <a:endCxn id="87071" idx="2"/>
          </p:cNvCxnSpPr>
          <p:nvPr/>
        </p:nvCxnSpPr>
        <p:spPr bwMode="auto">
          <a:xfrm rot="16200000">
            <a:off x="3929063" y="2176462"/>
            <a:ext cx="711200" cy="1031875"/>
          </a:xfrm>
          <a:prstGeom prst="curvedConnector3">
            <a:avLst>
              <a:gd name="adj1" fmla="val 50000"/>
            </a:avLst>
          </a:prstGeom>
          <a:noFill/>
          <a:ln w="12700">
            <a:solidFill>
              <a:schemeClr val="tx1"/>
            </a:solidFill>
            <a:round/>
            <a:headEnd/>
            <a:tailEnd type="triangle" w="med" len="med"/>
          </a:ln>
          <a:effectLst/>
        </p:spPr>
      </p:cxnSp>
      <p:pic>
        <p:nvPicPr>
          <p:cNvPr id="87073" name="Picture 33" descr="20329816"/>
          <p:cNvPicPr>
            <a:picLocks noChangeAspect="1" noChangeArrowheads="1"/>
          </p:cNvPicPr>
          <p:nvPr/>
        </p:nvPicPr>
        <p:blipFill>
          <a:blip r:embed="rId6"/>
          <a:srcRect/>
          <a:stretch>
            <a:fillRect/>
          </a:stretch>
        </p:blipFill>
        <p:spPr bwMode="auto">
          <a:xfrm>
            <a:off x="6021388" y="5421313"/>
            <a:ext cx="382587" cy="503237"/>
          </a:xfrm>
          <a:prstGeom prst="rect">
            <a:avLst/>
          </a:prstGeom>
          <a:noFill/>
        </p:spPr>
      </p:pic>
      <p:sp>
        <p:nvSpPr>
          <p:cNvPr id="87074" name="Text Box 34"/>
          <p:cNvSpPr txBox="1">
            <a:spLocks noChangeArrowheads="1"/>
          </p:cNvSpPr>
          <p:nvPr/>
        </p:nvSpPr>
        <p:spPr bwMode="auto">
          <a:xfrm>
            <a:off x="6248400" y="5562600"/>
            <a:ext cx="325438" cy="396875"/>
          </a:xfrm>
          <a:prstGeom prst="rect">
            <a:avLst/>
          </a:prstGeom>
          <a:noFill/>
          <a:ln w="9525">
            <a:noFill/>
            <a:miter lim="800000"/>
            <a:headEnd/>
            <a:tailEnd/>
          </a:ln>
          <a:effectLst/>
        </p:spPr>
        <p:txBody>
          <a:bodyPr wrap="none">
            <a:spAutoFit/>
          </a:bodyPr>
          <a:lstStyle/>
          <a:p>
            <a:pPr eaLnBrk="0" hangingPunct="0"/>
            <a:r>
              <a:rPr lang="en-US" altLang="zh-CN" sz="2000" b="1" i="1">
                <a:ea typeface="宋体" pitchFamily="2" charset="-122"/>
              </a:rPr>
              <a:t>k</a:t>
            </a:r>
          </a:p>
        </p:txBody>
      </p:sp>
      <p:sp>
        <p:nvSpPr>
          <p:cNvPr id="87080" name="Rectangle 40"/>
          <p:cNvSpPr>
            <a:spLocks noChangeArrowheads="1"/>
          </p:cNvSpPr>
          <p:nvPr/>
        </p:nvSpPr>
        <p:spPr bwMode="auto">
          <a:xfrm>
            <a:off x="5105400" y="3276600"/>
            <a:ext cx="381000" cy="447675"/>
          </a:xfrm>
          <a:prstGeom prst="rect">
            <a:avLst/>
          </a:prstGeom>
          <a:solidFill>
            <a:srgbClr val="0000FF"/>
          </a:solidFill>
          <a:ln w="12700" algn="ctr">
            <a:solidFill>
              <a:schemeClr val="tx1"/>
            </a:solidFill>
            <a:miter lim="800000"/>
            <a:headEnd/>
            <a:tailEnd/>
          </a:ln>
          <a:effectLst/>
        </p:spPr>
        <p:txBody>
          <a:bodyPr wrap="none" lIns="0" tIns="0" rIns="0" bIns="0" anchor="ctr"/>
          <a:lstStyle/>
          <a:p>
            <a:endParaRPr lang="zh-CN" altLang="en-US"/>
          </a:p>
        </p:txBody>
      </p:sp>
      <p:sp>
        <p:nvSpPr>
          <p:cNvPr id="87081" name="Text Box 41"/>
          <p:cNvSpPr txBox="1">
            <a:spLocks noChangeArrowheads="1"/>
          </p:cNvSpPr>
          <p:nvPr/>
        </p:nvSpPr>
        <p:spPr bwMode="auto">
          <a:xfrm>
            <a:off x="6019800" y="4054475"/>
            <a:ext cx="1600200" cy="365125"/>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2400">
                <a:solidFill>
                  <a:schemeClr val="accent2"/>
                </a:solidFill>
                <a:ea typeface="宋体" pitchFamily="2" charset="-122"/>
              </a:rPr>
              <a:t>Response</a:t>
            </a:r>
          </a:p>
        </p:txBody>
      </p:sp>
      <p:sp>
        <p:nvSpPr>
          <p:cNvPr id="87082" name="Line 42"/>
          <p:cNvSpPr>
            <a:spLocks noChangeShapeType="1"/>
          </p:cNvSpPr>
          <p:nvPr/>
        </p:nvSpPr>
        <p:spPr bwMode="auto">
          <a:xfrm flipV="1">
            <a:off x="5791200" y="3505200"/>
            <a:ext cx="0" cy="1600200"/>
          </a:xfrm>
          <a:prstGeom prst="line">
            <a:avLst/>
          </a:prstGeom>
          <a:noFill/>
          <a:ln w="38100">
            <a:solidFill>
              <a:schemeClr val="accent2"/>
            </a:solidFill>
            <a:round/>
            <a:headEnd type="triangle" w="med" len="med"/>
            <a:tailEnd type="none" w="lg" len="lg"/>
          </a:ln>
          <a:effectLst/>
        </p:spPr>
        <p:txBody>
          <a:bodyPr wrap="none" lIns="0" tIns="0" rIns="0" bIns="0" anchor="ctr"/>
          <a:lstStyle/>
          <a:p>
            <a:endParaRPr lang="zh-CN" altLang="en-US"/>
          </a:p>
        </p:txBody>
      </p:sp>
      <p:grpSp>
        <p:nvGrpSpPr>
          <p:cNvPr id="3" name="Group 43"/>
          <p:cNvGrpSpPr>
            <a:grpSpLocks noChangeAspect="1"/>
          </p:cNvGrpSpPr>
          <p:nvPr/>
        </p:nvGrpSpPr>
        <p:grpSpPr bwMode="auto">
          <a:xfrm>
            <a:off x="6096000" y="4548188"/>
            <a:ext cx="374650" cy="557212"/>
            <a:chOff x="2980" y="2421"/>
            <a:chExt cx="585" cy="868"/>
          </a:xfrm>
        </p:grpSpPr>
        <p:sp>
          <p:nvSpPr>
            <p:cNvPr id="87084" name="Line 44"/>
            <p:cNvSpPr>
              <a:spLocks noChangeAspect="1" noChangeShapeType="1"/>
            </p:cNvSpPr>
            <p:nvPr/>
          </p:nvSpPr>
          <p:spPr bwMode="auto">
            <a:xfrm>
              <a:off x="2980" y="3022"/>
              <a:ext cx="226" cy="267"/>
            </a:xfrm>
            <a:prstGeom prst="line">
              <a:avLst/>
            </a:prstGeom>
            <a:noFill/>
            <a:ln w="76200">
              <a:solidFill>
                <a:srgbClr val="FF0000"/>
              </a:solidFill>
              <a:round/>
              <a:headEnd/>
              <a:tailEnd/>
            </a:ln>
            <a:effectLst/>
          </p:spPr>
          <p:txBody>
            <a:bodyPr/>
            <a:lstStyle/>
            <a:p>
              <a:endParaRPr lang="zh-CN" altLang="en-US"/>
            </a:p>
          </p:txBody>
        </p:sp>
        <p:sp>
          <p:nvSpPr>
            <p:cNvPr id="87085" name="Line 45"/>
            <p:cNvSpPr>
              <a:spLocks noChangeAspect="1" noChangeShapeType="1"/>
            </p:cNvSpPr>
            <p:nvPr/>
          </p:nvSpPr>
          <p:spPr bwMode="auto">
            <a:xfrm flipV="1">
              <a:off x="3197" y="2421"/>
              <a:ext cx="368" cy="851"/>
            </a:xfrm>
            <a:prstGeom prst="line">
              <a:avLst/>
            </a:prstGeom>
            <a:noFill/>
            <a:ln w="76200">
              <a:solidFill>
                <a:srgbClr val="FF0000"/>
              </a:solidFill>
              <a:round/>
              <a:headEnd/>
              <a:tailEnd/>
            </a:ln>
            <a:effectLst/>
          </p:spPr>
          <p:txBody>
            <a:bodyPr/>
            <a:lstStyle/>
            <a:p>
              <a:endParaRPr lang="zh-CN" altLang="en-US"/>
            </a:p>
          </p:txBody>
        </p:sp>
      </p:grpSp>
      <p:sp>
        <p:nvSpPr>
          <p:cNvPr id="87087" name="Text Box 47"/>
          <p:cNvSpPr txBox="1">
            <a:spLocks noChangeArrowheads="1"/>
          </p:cNvSpPr>
          <p:nvPr/>
        </p:nvSpPr>
        <p:spPr bwMode="auto">
          <a:xfrm>
            <a:off x="6705600" y="5334000"/>
            <a:ext cx="1981200" cy="914400"/>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2000" dirty="0">
                <a:solidFill>
                  <a:srgbClr val="CC0000"/>
                </a:solidFill>
                <a:ea typeface="宋体" pitchFamily="2" charset="-122"/>
              </a:rPr>
              <a:t>Requires integrity checks on server or client</a:t>
            </a:r>
          </a:p>
        </p:txBody>
      </p:sp>
      <p:sp>
        <p:nvSpPr>
          <p:cNvPr id="87088" name="Text Box 48"/>
          <p:cNvSpPr txBox="1">
            <a:spLocks noChangeArrowheads="1"/>
          </p:cNvSpPr>
          <p:nvPr/>
        </p:nvSpPr>
        <p:spPr bwMode="auto">
          <a:xfrm>
            <a:off x="7086600" y="5334000"/>
            <a:ext cx="1143000" cy="914400"/>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2000" dirty="0">
                <a:solidFill>
                  <a:srgbClr val="CC0000"/>
                </a:solidFill>
                <a:ea typeface="宋体" pitchFamily="2" charset="-122"/>
              </a:rPr>
              <a:t>Detects </a:t>
            </a:r>
            <a:r>
              <a:rPr lang="en-US" altLang="zh-CN" sz="2000" i="1" dirty="0">
                <a:solidFill>
                  <a:srgbClr val="CC0000"/>
                </a:solidFill>
                <a:ea typeface="宋体" pitchFamily="2" charset="-122"/>
              </a:rPr>
              <a:t>large </a:t>
            </a:r>
            <a:r>
              <a:rPr lang="en-US" altLang="zh-CN" sz="2000" dirty="0">
                <a:solidFill>
                  <a:srgbClr val="CC0000"/>
                </a:solidFill>
                <a:ea typeface="宋体" pitchFamily="2" charset="-122"/>
              </a:rPr>
              <a:t>corruption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70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705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05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70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0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707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708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grpId="1" nodeType="clickEffect">
                                  <p:stCondLst>
                                    <p:cond delay="0"/>
                                  </p:stCondLst>
                                  <p:childTnLst>
                                    <p:animMotion origin="layout" path="M 1.11022E-16 -4.49584E-6 L 0.00417 0.20051 " pathEditMode="relative" rAng="0" ptsTypes="AA">
                                      <p:cBhvr>
                                        <p:cTn id="28" dur="2000" fill="hold"/>
                                        <p:tgtEl>
                                          <p:spTgt spid="87080"/>
                                        </p:tgtEl>
                                        <p:attrNameLst>
                                          <p:attrName>ppt_x</p:attrName>
                                          <p:attrName>ppt_y</p:attrName>
                                        </p:attrNameLst>
                                      </p:cBhvr>
                                      <p:rCtr x="2" y="100"/>
                                    </p:animMotion>
                                  </p:childTnLst>
                                </p:cTn>
                              </p:par>
                              <p:par>
                                <p:cTn id="29" presetID="1" presetClass="entr" presetSubtype="0" fill="hold" grpId="0" nodeType="withEffect">
                                  <p:stCondLst>
                                    <p:cond delay="0"/>
                                  </p:stCondLst>
                                  <p:childTnLst>
                                    <p:set>
                                      <p:cBhvr>
                                        <p:cTn id="30" dur="1" fill="hold">
                                          <p:stCondLst>
                                            <p:cond delay="0"/>
                                          </p:stCondLst>
                                        </p:cTn>
                                        <p:tgtEl>
                                          <p:spTgt spid="8708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7082"/>
                                        </p:tgtEl>
                                        <p:attrNameLst>
                                          <p:attrName>style.visibility</p:attrName>
                                        </p:attrNameLst>
                                      </p:cBhvr>
                                      <p:to>
                                        <p:strVal val="visible"/>
                                      </p:to>
                                    </p:set>
                                  </p:childTnLst>
                                </p:cTn>
                              </p:par>
                              <p:par>
                                <p:cTn id="33" presetID="1" presetClass="entr" presetSubtype="0" fill="hold" grpId="2" nodeType="withEffect">
                                  <p:stCondLst>
                                    <p:cond delay="0"/>
                                  </p:stCondLst>
                                  <p:childTnLst>
                                    <p:set>
                                      <p:cBhvr>
                                        <p:cTn id="34" dur="1" fill="hold">
                                          <p:stCondLst>
                                            <p:cond delay="0"/>
                                          </p:stCondLst>
                                        </p:cTn>
                                        <p:tgtEl>
                                          <p:spTgt spid="8708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par>
                                <p:cTn id="40" presetID="1"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8708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87087"/>
                                        </p:tgtEl>
                                        <p:attrNameLst>
                                          <p:attrName>style.visibility</p:attrName>
                                        </p:attrNameLst>
                                      </p:cBhvr>
                                      <p:to>
                                        <p:strVal val="hidden"/>
                                      </p:to>
                                    </p:set>
                                  </p:childTnLst>
                                </p:cTn>
                              </p:par>
                              <p:par>
                                <p:cTn id="48" presetID="1" presetClass="entr" presetSubtype="0" fill="hold" grpId="0" nodeType="withEffect">
                                  <p:stCondLst>
                                    <p:cond delay="0"/>
                                  </p:stCondLst>
                                  <p:childTnLst>
                                    <p:set>
                                      <p:cBhvr>
                                        <p:cTn id="49" dur="1" fill="hold">
                                          <p:stCondLst>
                                            <p:cond delay="0"/>
                                          </p:stCondLst>
                                        </p:cTn>
                                        <p:tgtEl>
                                          <p:spTgt spid="870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P spid="87056" grpId="0" animBg="1"/>
      <p:bldP spid="87080" grpId="0" animBg="1"/>
      <p:bldP spid="87080" grpId="1" animBg="1"/>
      <p:bldP spid="87080" grpId="2" animBg="1"/>
      <p:bldP spid="87081" grpId="0"/>
      <p:bldP spid="87082" grpId="0" animBg="1"/>
      <p:bldP spid="87087" grpId="0"/>
      <p:bldP spid="87087" grpId="1"/>
      <p:bldP spid="870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Dynamic Proofs of </a:t>
            </a:r>
            <a:r>
              <a:rPr lang="en-US" altLang="zh-CN" dirty="0" err="1" smtClean="0"/>
              <a:t>Retrievability</a:t>
            </a:r>
            <a:endParaRPr lang="zh-CN" altLang="en-US" dirty="0"/>
          </a:p>
        </p:txBody>
      </p:sp>
      <p:sp>
        <p:nvSpPr>
          <p:cNvPr id="3" name="内容占位符 2"/>
          <p:cNvSpPr>
            <a:spLocks noGrp="1"/>
          </p:cNvSpPr>
          <p:nvPr>
            <p:ph idx="1"/>
          </p:nvPr>
        </p:nvSpPr>
        <p:spPr/>
        <p:txBody>
          <a:bodyPr/>
          <a:lstStyle/>
          <a:p>
            <a:pPr marL="514350" indent="-514350">
              <a:buFont typeface="+mj-lt"/>
              <a:buAutoNum type="arabicPeriod"/>
            </a:pPr>
            <a:r>
              <a:rPr lang="zh-CN" altLang="en-US" dirty="0" smtClean="0"/>
              <a:t>支持数据的完整性和新鲜性验证</a:t>
            </a:r>
            <a:endParaRPr lang="en-US" altLang="zh-CN" dirty="0" smtClean="0"/>
          </a:p>
          <a:p>
            <a:pPr marL="514350" indent="-514350">
              <a:buFont typeface="+mj-lt"/>
              <a:buAutoNum type="arabicPeriod"/>
            </a:pPr>
            <a:r>
              <a:rPr lang="zh-CN" altLang="en-US" dirty="0" smtClean="0"/>
              <a:t>本地存储部分冗余信息，支持文件纠错</a:t>
            </a:r>
            <a:endParaRPr lang="en-US" altLang="zh-CN" dirty="0" smtClean="0"/>
          </a:p>
          <a:p>
            <a:pPr marL="514350" indent="-514350">
              <a:buFont typeface="+mj-lt"/>
              <a:buAutoNum type="arabicPeriod"/>
            </a:pPr>
            <a:r>
              <a:rPr lang="zh-CN" altLang="en-US" dirty="0" smtClean="0"/>
              <a:t>利用随机的稀疏消除码，降低本地冗余信息量</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0"/>
            <a:ext cx="6934200" cy="1219200"/>
          </a:xfrm>
        </p:spPr>
        <p:txBody>
          <a:bodyPr/>
          <a:lstStyle/>
          <a:p>
            <a:r>
              <a:rPr lang="en-US" altLang="zh-CN" dirty="0" smtClean="0"/>
              <a:t>Iris</a:t>
            </a:r>
            <a:r>
              <a:rPr lang="zh-CN" altLang="en-US" dirty="0" smtClean="0"/>
              <a:t>系统架构</a:t>
            </a:r>
            <a:endParaRPr lang="zh-CN" altLang="en-US" dirty="0"/>
          </a:p>
        </p:txBody>
      </p:sp>
      <p:sp>
        <p:nvSpPr>
          <p:cNvPr id="3" name="内容占位符 2"/>
          <p:cNvSpPr>
            <a:spLocks noGrp="1"/>
          </p:cNvSpPr>
          <p:nvPr>
            <p:ph idx="1"/>
          </p:nvPr>
        </p:nvSpPr>
        <p:spPr>
          <a:xfrm>
            <a:off x="914400" y="4365104"/>
            <a:ext cx="7772400" cy="2016224"/>
          </a:xfrm>
        </p:spPr>
        <p:txBody>
          <a:bodyPr>
            <a:normAutofit fontScale="85000" lnSpcReduction="20000"/>
          </a:bodyPr>
          <a:lstStyle/>
          <a:p>
            <a:r>
              <a:rPr lang="zh-CN" altLang="en-US" dirty="0" smtClean="0"/>
              <a:t>三个主要组成部分</a:t>
            </a:r>
            <a:endParaRPr lang="en-US" altLang="zh-CN" dirty="0" smtClean="0"/>
          </a:p>
          <a:p>
            <a:pPr lvl="1"/>
            <a:r>
              <a:rPr lang="en-US" altLang="zh-CN" dirty="0" smtClean="0"/>
              <a:t>Cloud</a:t>
            </a:r>
            <a:r>
              <a:rPr lang="zh-CN" altLang="en-US" dirty="0" smtClean="0"/>
              <a:t>不可信，负责文件系统存储和验证结构存储</a:t>
            </a:r>
            <a:endParaRPr lang="en-US" altLang="zh-CN" dirty="0" smtClean="0"/>
          </a:p>
          <a:p>
            <a:pPr lvl="1"/>
            <a:r>
              <a:rPr lang="en-US" altLang="zh-CN" dirty="0" smtClean="0"/>
              <a:t>Portal </a:t>
            </a:r>
            <a:r>
              <a:rPr lang="zh-CN" altLang="en-US" dirty="0" smtClean="0"/>
              <a:t>可信的轻量级实体，负责文件</a:t>
            </a:r>
            <a:r>
              <a:rPr lang="en-US" altLang="zh-CN" dirty="0" smtClean="0"/>
              <a:t>client</a:t>
            </a:r>
            <a:r>
              <a:rPr lang="zh-CN" altLang="en-US" dirty="0" smtClean="0"/>
              <a:t>文件缓存与认证，周期行抽样检查云中数据完整性，并负责保存部分本地纠错信息</a:t>
            </a:r>
            <a:endParaRPr lang="en-US" altLang="zh-CN" dirty="0" smtClean="0"/>
          </a:p>
          <a:p>
            <a:pPr lvl="1"/>
            <a:r>
              <a:rPr lang="en-US" altLang="zh-CN" dirty="0" smtClean="0"/>
              <a:t>Clients </a:t>
            </a:r>
            <a:r>
              <a:rPr lang="zh-CN" altLang="en-US" dirty="0" smtClean="0"/>
              <a:t>用户，通过</a:t>
            </a:r>
            <a:r>
              <a:rPr lang="en-US" altLang="zh-CN" dirty="0" smtClean="0"/>
              <a:t>portal</a:t>
            </a:r>
            <a:r>
              <a:rPr lang="zh-CN" altLang="en-US" dirty="0" smtClean="0"/>
              <a:t>使用文件</a:t>
            </a:r>
            <a:endParaRPr lang="en-US" altLang="zh-CN" dirty="0" smtClean="0"/>
          </a:p>
          <a:p>
            <a:pPr lvl="1"/>
            <a:r>
              <a:rPr lang="zh-CN" altLang="en-US" dirty="0" smtClean="0"/>
              <a:t>本文中</a:t>
            </a:r>
            <a:r>
              <a:rPr lang="en-US" altLang="zh-CN" dirty="0" smtClean="0"/>
              <a:t>Client</a:t>
            </a:r>
            <a:r>
              <a:rPr lang="zh-CN" altLang="en-US" dirty="0" smtClean="0"/>
              <a:t>与</a:t>
            </a:r>
            <a:r>
              <a:rPr lang="en-US" altLang="zh-CN" dirty="0" smtClean="0"/>
              <a:t>Portal</a:t>
            </a:r>
            <a:r>
              <a:rPr lang="zh-CN" altLang="en-US" dirty="0" smtClean="0"/>
              <a:t>合并称为</a:t>
            </a:r>
            <a:r>
              <a:rPr lang="en-US" altLang="zh-CN" dirty="0" smtClean="0"/>
              <a:t>Tenant</a:t>
            </a:r>
            <a:r>
              <a:rPr lang="zh-CN" altLang="en-US" dirty="0" smtClean="0"/>
              <a:t>，</a:t>
            </a:r>
            <a:r>
              <a:rPr lang="en-US" altLang="zh-CN" dirty="0" smtClean="0"/>
              <a:t>portal</a:t>
            </a:r>
            <a:r>
              <a:rPr lang="zh-CN" altLang="en-US" dirty="0" smtClean="0"/>
              <a:t>可以看做一个租户本地可信网关</a:t>
            </a:r>
            <a:endParaRPr lang="zh-CN" altLang="en-US" dirty="0"/>
          </a:p>
        </p:txBody>
      </p:sp>
      <p:pic>
        <p:nvPicPr>
          <p:cNvPr id="5121" name="Picture 1" descr="C:\Users\duckagent\AppData\Roaming\Tencent\Users\68833205\QQ\WinTemp\RichOle\`7DS[($L`R_3Y_}JSJ)IGHY.jpg"/>
          <p:cNvPicPr>
            <a:picLocks noChangeAspect="1" noChangeArrowheads="1"/>
          </p:cNvPicPr>
          <p:nvPr/>
        </p:nvPicPr>
        <p:blipFill>
          <a:blip r:embed="rId2"/>
          <a:srcRect/>
          <a:stretch>
            <a:fillRect/>
          </a:stretch>
        </p:blipFill>
        <p:spPr bwMode="auto">
          <a:xfrm>
            <a:off x="467544" y="1340768"/>
            <a:ext cx="8136904" cy="273630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260648"/>
            <a:ext cx="6934200" cy="1219200"/>
          </a:xfrm>
        </p:spPr>
        <p:txBody>
          <a:bodyPr/>
          <a:lstStyle/>
          <a:p>
            <a:r>
              <a:rPr lang="zh-CN" altLang="en-US" dirty="0" smtClean="0"/>
              <a:t>系统实现</a:t>
            </a:r>
            <a:r>
              <a:rPr lang="en-US" altLang="zh-CN" dirty="0" smtClean="0"/>
              <a:t>-Cloud</a:t>
            </a:r>
            <a:endParaRPr lang="zh-CN" altLang="en-US" dirty="0"/>
          </a:p>
        </p:txBody>
      </p:sp>
      <p:sp>
        <p:nvSpPr>
          <p:cNvPr id="3" name="内容占位符 2"/>
          <p:cNvSpPr>
            <a:spLocks noGrp="1"/>
          </p:cNvSpPr>
          <p:nvPr>
            <p:ph idx="1"/>
          </p:nvPr>
        </p:nvSpPr>
        <p:spPr>
          <a:xfrm>
            <a:off x="323528" y="1484784"/>
            <a:ext cx="4881736" cy="4572000"/>
          </a:xfrm>
        </p:spPr>
        <p:txBody>
          <a:bodyPr>
            <a:normAutofit/>
          </a:bodyPr>
          <a:lstStyle/>
          <a:p>
            <a:r>
              <a:rPr lang="en-US" altLang="zh-CN" dirty="0" smtClean="0"/>
              <a:t>Cloud</a:t>
            </a:r>
          </a:p>
          <a:p>
            <a:pPr lvl="1"/>
            <a:r>
              <a:rPr lang="zh-CN" altLang="en-US" dirty="0" smtClean="0"/>
              <a:t>负责存储文件系统与认证元数据，包括</a:t>
            </a:r>
            <a:r>
              <a:rPr lang="en-US" altLang="zh-CN" dirty="0" smtClean="0"/>
              <a:t>MAC</a:t>
            </a:r>
            <a:r>
              <a:rPr lang="zh-CN" altLang="en-US" dirty="0" smtClean="0"/>
              <a:t>文件与</a:t>
            </a:r>
            <a:r>
              <a:rPr lang="en-US" altLang="zh-CN" dirty="0" err="1" smtClean="0"/>
              <a:t>Merkle</a:t>
            </a:r>
            <a:r>
              <a:rPr lang="zh-CN" altLang="en-US" dirty="0" smtClean="0"/>
              <a:t>树认证结构</a:t>
            </a:r>
            <a:endParaRPr lang="en-US" altLang="zh-CN" dirty="0" smtClean="0"/>
          </a:p>
          <a:p>
            <a:pPr lvl="1"/>
            <a:r>
              <a:rPr lang="en-US" altLang="zh-CN" dirty="0" smtClean="0"/>
              <a:t>Cloud File System Service </a:t>
            </a:r>
            <a:r>
              <a:rPr lang="zh-CN" altLang="en-US" dirty="0" smtClean="0"/>
              <a:t>相应数据块请求和</a:t>
            </a:r>
            <a:r>
              <a:rPr lang="en-US" altLang="zh-CN" dirty="0" smtClean="0"/>
              <a:t>MAC</a:t>
            </a:r>
            <a:r>
              <a:rPr lang="zh-CN" altLang="en-US" dirty="0" smtClean="0"/>
              <a:t>文件请求</a:t>
            </a:r>
            <a:endParaRPr lang="en-US" altLang="zh-CN" dirty="0" smtClean="0"/>
          </a:p>
          <a:p>
            <a:pPr lvl="1"/>
            <a:r>
              <a:rPr lang="en-US" altLang="zh-CN" dirty="0" err="1" smtClean="0"/>
              <a:t>Merkle</a:t>
            </a:r>
            <a:r>
              <a:rPr lang="en-US" altLang="zh-CN" dirty="0" smtClean="0"/>
              <a:t> Tree Service</a:t>
            </a:r>
            <a:r>
              <a:rPr lang="zh-CN" altLang="en-US" dirty="0" smtClean="0"/>
              <a:t>：负责处理</a:t>
            </a:r>
            <a:r>
              <a:rPr lang="en-US" altLang="zh-CN" dirty="0" err="1" smtClean="0"/>
              <a:t>Merkle</a:t>
            </a:r>
            <a:r>
              <a:rPr lang="en-US" altLang="zh-CN" dirty="0" smtClean="0"/>
              <a:t> Tree </a:t>
            </a:r>
            <a:r>
              <a:rPr lang="zh-CN" altLang="en-US" dirty="0" smtClean="0"/>
              <a:t>请求，并缓存最近使用的树节点与存储位置的映射</a:t>
            </a:r>
            <a:endParaRPr lang="en-US" altLang="zh-CN" dirty="0" smtClean="0"/>
          </a:p>
          <a:p>
            <a:pPr lvl="1"/>
            <a:r>
              <a:rPr lang="zh-CN" altLang="en-US" dirty="0" smtClean="0"/>
              <a:t>使用</a:t>
            </a:r>
            <a:r>
              <a:rPr lang="en-US" altLang="zh-CN" dirty="0" smtClean="0"/>
              <a:t>SSD</a:t>
            </a:r>
            <a:r>
              <a:rPr lang="zh-CN" altLang="en-US" dirty="0" smtClean="0"/>
              <a:t>存储</a:t>
            </a:r>
            <a:r>
              <a:rPr lang="en-US" altLang="zh-CN" dirty="0" err="1" smtClean="0"/>
              <a:t>Merkle</a:t>
            </a:r>
            <a:r>
              <a:rPr lang="zh-CN" altLang="en-US" dirty="0" smtClean="0"/>
              <a:t>树，提高随机访问模式下</a:t>
            </a:r>
            <a:r>
              <a:rPr lang="en-US" altLang="zh-CN" dirty="0" err="1" smtClean="0"/>
              <a:t>Merkle</a:t>
            </a:r>
            <a:r>
              <a:rPr lang="zh-CN" altLang="en-US" dirty="0" smtClean="0"/>
              <a:t>树访问路径生成效率</a:t>
            </a:r>
            <a:endParaRPr lang="zh-CN" altLang="en-US" dirty="0"/>
          </a:p>
        </p:txBody>
      </p:sp>
      <p:pic>
        <p:nvPicPr>
          <p:cNvPr id="23553" name="Picture 1" descr="C:\Users\duckagent\AppData\Roaming\Tencent\Users\68833205\QQ\WinTemp\RichOle\]_X)TLKJ}C(TK(O_B_G41E7.jpg"/>
          <p:cNvPicPr>
            <a:picLocks noChangeAspect="1" noChangeArrowheads="1"/>
          </p:cNvPicPr>
          <p:nvPr/>
        </p:nvPicPr>
        <p:blipFill>
          <a:blip r:embed="rId2"/>
          <a:srcRect/>
          <a:stretch>
            <a:fillRect/>
          </a:stretch>
        </p:blipFill>
        <p:spPr bwMode="auto">
          <a:xfrm>
            <a:off x="5436096" y="1628800"/>
            <a:ext cx="3312368" cy="3223531"/>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6934200" cy="1219200"/>
          </a:xfrm>
        </p:spPr>
        <p:txBody>
          <a:bodyPr/>
          <a:lstStyle/>
          <a:p>
            <a:r>
              <a:rPr lang="zh-CN" altLang="en-US" dirty="0" smtClean="0"/>
              <a:t>系统实现</a:t>
            </a:r>
            <a:r>
              <a:rPr lang="en-US" altLang="zh-CN" dirty="0" smtClean="0"/>
              <a:t>-Portal</a:t>
            </a:r>
            <a:endParaRPr lang="zh-CN" altLang="en-US" dirty="0"/>
          </a:p>
        </p:txBody>
      </p:sp>
      <p:sp>
        <p:nvSpPr>
          <p:cNvPr id="3" name="内容占位符 2"/>
          <p:cNvSpPr>
            <a:spLocks noGrp="1"/>
          </p:cNvSpPr>
          <p:nvPr>
            <p:ph idx="1"/>
          </p:nvPr>
        </p:nvSpPr>
        <p:spPr/>
        <p:txBody>
          <a:bodyPr/>
          <a:lstStyle/>
          <a:p>
            <a:r>
              <a:rPr lang="en-US" altLang="zh-CN" dirty="0" smtClean="0"/>
              <a:t>Portal Service</a:t>
            </a:r>
            <a:r>
              <a:rPr lang="zh-CN" altLang="en-US" dirty="0" smtClean="0"/>
              <a:t>：负责与多个</a:t>
            </a:r>
            <a:r>
              <a:rPr lang="en-US" altLang="zh-CN" dirty="0" smtClean="0"/>
              <a:t>Client</a:t>
            </a:r>
            <a:r>
              <a:rPr lang="zh-CN" altLang="en-US" dirty="0" smtClean="0"/>
              <a:t>交互，</a:t>
            </a:r>
            <a:r>
              <a:rPr lang="en-US" altLang="zh-CN" dirty="0" smtClean="0"/>
              <a:t>Portal</a:t>
            </a:r>
            <a:r>
              <a:rPr lang="zh-CN" altLang="en-US" dirty="0" smtClean="0"/>
              <a:t>以异步并行模式执行</a:t>
            </a:r>
            <a:r>
              <a:rPr lang="en-US" altLang="zh-CN" dirty="0" smtClean="0"/>
              <a:t>Client</a:t>
            </a:r>
            <a:r>
              <a:rPr lang="zh-CN" altLang="en-US" dirty="0" smtClean="0"/>
              <a:t>请求：每个操作在线程池中执行，本文中线程池最大可包含</a:t>
            </a:r>
            <a:r>
              <a:rPr lang="en-US" altLang="zh-CN" dirty="0" smtClean="0"/>
              <a:t>16</a:t>
            </a:r>
            <a:r>
              <a:rPr lang="zh-CN" altLang="en-US" dirty="0" smtClean="0"/>
              <a:t>个线程</a:t>
            </a:r>
            <a:endParaRPr lang="en-US" altLang="zh-CN" dirty="0" smtClean="0"/>
          </a:p>
          <a:p>
            <a:r>
              <a:rPr lang="en-US" altLang="zh-CN" dirty="0" smtClean="0"/>
              <a:t>Storage Interface</a:t>
            </a:r>
            <a:r>
              <a:rPr lang="zh-CN" altLang="en-US" dirty="0" smtClean="0"/>
              <a:t>：负责从云中下载</a:t>
            </a:r>
            <a:r>
              <a:rPr lang="en-US" altLang="zh-CN" dirty="0" smtClean="0"/>
              <a:t> </a:t>
            </a:r>
            <a:r>
              <a:rPr lang="en-US" altLang="zh-CN" dirty="0" err="1" smtClean="0"/>
              <a:t>Merkle</a:t>
            </a:r>
            <a:r>
              <a:rPr lang="en-US" altLang="zh-CN" dirty="0" smtClean="0"/>
              <a:t> Tree Cache</a:t>
            </a:r>
            <a:r>
              <a:rPr lang="zh-CN" altLang="en-US" dirty="0" smtClean="0"/>
              <a:t> 与</a:t>
            </a:r>
            <a:r>
              <a:rPr lang="en-US" altLang="zh-CN" dirty="0" smtClean="0"/>
              <a:t>Block Cache</a:t>
            </a:r>
            <a:r>
              <a:rPr lang="zh-CN" altLang="en-US" dirty="0" smtClean="0"/>
              <a:t>请求的数据与元数据</a:t>
            </a:r>
            <a:endParaRPr lang="en-US" altLang="zh-CN" dirty="0" smtClean="0"/>
          </a:p>
          <a:p>
            <a:r>
              <a:rPr lang="en-US" altLang="zh-CN" dirty="0" smtClean="0"/>
              <a:t>Integrity Checker </a:t>
            </a:r>
            <a:r>
              <a:rPr lang="zh-CN" altLang="en-US" dirty="0" smtClean="0"/>
              <a:t>：检查下载数据的完整性</a:t>
            </a:r>
            <a:endParaRPr lang="en-US" altLang="zh-CN" dirty="0" smtClean="0"/>
          </a:p>
          <a:p>
            <a:endParaRPr lang="zh-CN" altLang="en-US" dirty="0"/>
          </a:p>
        </p:txBody>
      </p:sp>
      <p:pic>
        <p:nvPicPr>
          <p:cNvPr id="24577" name="Picture 1" descr="C:\Users\duckagent\AppData\Roaming\Tencent\Users\68833205\QQ\WinTemp\RichOle\{$`B3SSS5_T(]}9JUKF5TTH.jpg"/>
          <p:cNvPicPr>
            <a:picLocks noChangeAspect="1" noChangeArrowheads="1"/>
          </p:cNvPicPr>
          <p:nvPr/>
        </p:nvPicPr>
        <p:blipFill>
          <a:blip r:embed="rId2"/>
          <a:srcRect/>
          <a:stretch>
            <a:fillRect/>
          </a:stretch>
        </p:blipFill>
        <p:spPr bwMode="auto">
          <a:xfrm>
            <a:off x="1475656" y="4130377"/>
            <a:ext cx="5328592" cy="2178943"/>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err="1" smtClean="0"/>
              <a:t>Merkle</a:t>
            </a:r>
            <a:r>
              <a:rPr lang="en-US" altLang="zh-CN" dirty="0" smtClean="0"/>
              <a:t> Tree Cache </a:t>
            </a:r>
            <a:r>
              <a:rPr lang="zh-CN" altLang="en-US" dirty="0" smtClean="0"/>
              <a:t>缓存策略</a:t>
            </a:r>
            <a:endParaRPr lang="zh-CN" altLang="en-US" dirty="0"/>
          </a:p>
        </p:txBody>
      </p:sp>
      <p:sp>
        <p:nvSpPr>
          <p:cNvPr id="3" name="内容占位符 2"/>
          <p:cNvSpPr>
            <a:spLocks noGrp="1"/>
          </p:cNvSpPr>
          <p:nvPr>
            <p:ph idx="1"/>
          </p:nvPr>
        </p:nvSpPr>
        <p:spPr/>
        <p:txBody>
          <a:bodyPr>
            <a:normAutofit fontScale="85000" lnSpcReduction="10000"/>
          </a:bodyPr>
          <a:lstStyle/>
          <a:p>
            <a:pPr marL="514350" indent="-514350">
              <a:buNone/>
            </a:pPr>
            <a:r>
              <a:rPr lang="en-US" altLang="zh-CN" sz="1800" dirty="0" smtClean="0"/>
              <a:t>1</a:t>
            </a:r>
            <a:r>
              <a:rPr lang="en-US" altLang="zh-CN" sz="1900" dirty="0" smtClean="0"/>
              <a:t>. </a:t>
            </a:r>
            <a:r>
              <a:rPr lang="zh-CN" altLang="en-US" sz="1900" dirty="0" smtClean="0"/>
              <a:t>操作使用缓存时，加互斥锁，使用完成解锁。加解锁策略：</a:t>
            </a:r>
            <a:endParaRPr lang="en-US" altLang="zh-CN" sz="1900" dirty="0" smtClean="0"/>
          </a:p>
          <a:p>
            <a:pPr marL="268288" indent="0">
              <a:buNone/>
            </a:pPr>
            <a:r>
              <a:rPr lang="en-US" altLang="zh-CN" sz="1900" dirty="0" smtClean="0"/>
              <a:t>All of the operations are designed such that they access the cache for a very short period of time for tasks such as changing the value of a few fields of a </a:t>
            </a:r>
            <a:r>
              <a:rPr lang="en-US" altLang="zh-CN" sz="1900" dirty="0" err="1" smtClean="0"/>
              <a:t>Merkle</a:t>
            </a:r>
            <a:r>
              <a:rPr lang="en-US" altLang="zh-CN" sz="1900" dirty="0" smtClean="0"/>
              <a:t> tree node. </a:t>
            </a:r>
          </a:p>
          <a:p>
            <a:pPr marL="514350" indent="-514350">
              <a:buNone/>
            </a:pPr>
            <a:r>
              <a:rPr lang="en-US" altLang="zh-CN" sz="1900" dirty="0" smtClean="0"/>
              <a:t>2. </a:t>
            </a:r>
            <a:r>
              <a:rPr lang="zh-CN" altLang="en-US" sz="1900" dirty="0" smtClean="0"/>
              <a:t>处理树节点中的依赖关系，保证验证结构一致性与完整性。处理策略：</a:t>
            </a:r>
            <a:endParaRPr lang="en-US" altLang="zh-CN" sz="1900" dirty="0" smtClean="0"/>
          </a:p>
          <a:p>
            <a:pPr marL="268288" indent="-268288">
              <a:buNone/>
            </a:pPr>
            <a:r>
              <a:rPr lang="en-US" altLang="zh-CN" sz="1900" dirty="0" smtClean="0"/>
              <a:t>    </a:t>
            </a:r>
            <a:r>
              <a:rPr lang="zh-CN" altLang="en-US" sz="1900" dirty="0" smtClean="0"/>
              <a:t>强制节点操作的顺序执行，树节点按照严格的自顶向下顺序进入缓存，并按照反顺序自底向上释放出缓存。</a:t>
            </a:r>
            <a:endParaRPr lang="en-US" altLang="zh-CN" sz="1900" dirty="0" smtClean="0"/>
          </a:p>
          <a:p>
            <a:pPr marL="268288" indent="-268288">
              <a:buNone/>
            </a:pPr>
            <a:r>
              <a:rPr lang="en-US" altLang="zh-CN" sz="1900" dirty="0" smtClean="0"/>
              <a:t>    The top-down ordering is necessary because when a node is read from the </a:t>
            </a:r>
            <a:r>
              <a:rPr lang="en-US" altLang="zh-CN" sz="1900" dirty="0" err="1" smtClean="0"/>
              <a:t>untrusted</a:t>
            </a:r>
            <a:r>
              <a:rPr lang="en-US" altLang="zh-CN" sz="1900" dirty="0" smtClean="0"/>
              <a:t> storage, it can only be verified once all of its ancestors have also been cached in and verified. Likewise, a node can only be written out to the </a:t>
            </a:r>
            <a:r>
              <a:rPr lang="en-US" altLang="zh-CN" sz="1900" dirty="0" err="1" smtClean="0"/>
              <a:t>untrusted</a:t>
            </a:r>
            <a:r>
              <a:rPr lang="en-US" altLang="zh-CN" sz="1900" dirty="0" smtClean="0"/>
              <a:t> storage after the hash of its </a:t>
            </a:r>
            <a:r>
              <a:rPr lang="en-US" altLang="zh-CN" sz="1900" dirty="0" err="1" smtClean="0"/>
              <a:t>subtree</a:t>
            </a:r>
            <a:r>
              <a:rPr lang="en-US" altLang="zh-CN" sz="1900" dirty="0" smtClean="0"/>
              <a:t> has been computed.</a:t>
            </a:r>
          </a:p>
          <a:p>
            <a:pPr marL="268288" indent="-268288">
              <a:buNone/>
            </a:pPr>
            <a:r>
              <a:rPr lang="en-US" altLang="zh-CN" sz="1900" dirty="0" smtClean="0"/>
              <a:t>3. </a:t>
            </a:r>
            <a:r>
              <a:rPr lang="zh-CN" altLang="en-US" sz="1900" dirty="0" smtClean="0"/>
              <a:t>每个节点包含六种状态：</a:t>
            </a:r>
            <a:r>
              <a:rPr lang="en-US" altLang="zh-CN" sz="1900" dirty="0" smtClean="0"/>
              <a:t> Reading, Verifying, Neutral, Compacting, Updating Hash, or Writing</a:t>
            </a:r>
          </a:p>
          <a:p>
            <a:pPr marL="268288" indent="-268288">
              <a:buNone/>
            </a:pPr>
            <a:r>
              <a:rPr lang="en-US" altLang="zh-CN" sz="1900" dirty="0" smtClean="0"/>
              <a:t>4. </a:t>
            </a:r>
            <a:r>
              <a:rPr lang="zh-CN" altLang="en-US" sz="1900" dirty="0" smtClean="0"/>
              <a:t>多节点访问时，</a:t>
            </a:r>
            <a:r>
              <a:rPr lang="en-US" altLang="zh-CN" sz="1900" dirty="0" smtClean="0"/>
              <a:t>Pinning</a:t>
            </a:r>
            <a:r>
              <a:rPr lang="zh-CN" altLang="en-US" sz="1900" dirty="0" smtClean="0"/>
              <a:t>策略：将多个待访问节点同时</a:t>
            </a:r>
            <a:r>
              <a:rPr lang="en-US" altLang="zh-CN" sz="1900" dirty="0" smtClean="0"/>
              <a:t>pin</a:t>
            </a:r>
            <a:r>
              <a:rPr lang="zh-CN" altLang="en-US" sz="1900" dirty="0" smtClean="0"/>
              <a:t>入缓存，直到使用完毕标记为</a:t>
            </a:r>
            <a:r>
              <a:rPr lang="en-US" altLang="zh-CN" sz="1900" dirty="0" smtClean="0"/>
              <a:t>unpinned</a:t>
            </a:r>
          </a:p>
          <a:p>
            <a:pPr marL="268288" indent="-268288">
              <a:buNone/>
            </a:pPr>
            <a:r>
              <a:rPr lang="en-US" altLang="zh-CN" sz="1900" dirty="0" smtClean="0"/>
              <a:t>5. </a:t>
            </a:r>
            <a:r>
              <a:rPr lang="zh-CN" altLang="en-US" sz="1900" dirty="0" smtClean="0"/>
              <a:t>回收策略： </a:t>
            </a:r>
            <a:r>
              <a:rPr lang="en-US" altLang="zh-CN" sz="1900" dirty="0" smtClean="0"/>
              <a:t>least-recently-used</a:t>
            </a:r>
          </a:p>
          <a:p>
            <a:pPr marL="514350" indent="20638">
              <a:buFont typeface="+mj-lt"/>
              <a:buAutoNum type="arabicPeriod"/>
            </a:pPr>
            <a:endParaRPr lang="en-US" altLang="zh-CN" sz="1800" dirty="0" smtClean="0"/>
          </a:p>
          <a:p>
            <a:pPr marL="514350" indent="20638">
              <a:buNone/>
            </a:pPr>
            <a:endParaRPr lang="zh-CN" alt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实验</a:t>
            </a:r>
            <a:endParaRPr lang="zh-CN" altLang="en-US" dirty="0"/>
          </a:p>
        </p:txBody>
      </p:sp>
      <p:sp>
        <p:nvSpPr>
          <p:cNvPr id="3" name="内容占位符 2"/>
          <p:cNvSpPr>
            <a:spLocks noGrp="1"/>
          </p:cNvSpPr>
          <p:nvPr>
            <p:ph idx="1"/>
          </p:nvPr>
        </p:nvSpPr>
        <p:spPr/>
        <p:txBody>
          <a:bodyPr>
            <a:normAutofit/>
          </a:bodyPr>
          <a:lstStyle/>
          <a:p>
            <a:pPr marL="514350" indent="-514350"/>
            <a:r>
              <a:rPr lang="zh-CN" altLang="en-US" dirty="0" smtClean="0"/>
              <a:t>验证</a:t>
            </a:r>
            <a:r>
              <a:rPr lang="en-US" altLang="zh-CN" dirty="0" err="1" smtClean="0"/>
              <a:t>Merkle</a:t>
            </a:r>
            <a:r>
              <a:rPr lang="en-US" altLang="zh-CN" dirty="0" smtClean="0"/>
              <a:t> Tree Cache</a:t>
            </a:r>
            <a:r>
              <a:rPr lang="zh-CN" altLang="en-US" dirty="0" smtClean="0"/>
              <a:t>大小对</a:t>
            </a:r>
            <a:r>
              <a:rPr lang="en-US" altLang="zh-CN" dirty="0" smtClean="0"/>
              <a:t>portal</a:t>
            </a:r>
            <a:r>
              <a:rPr lang="zh-CN" altLang="en-US" dirty="0" smtClean="0"/>
              <a:t>性能影响</a:t>
            </a:r>
            <a:endParaRPr lang="en-US" altLang="zh-CN" dirty="0" smtClean="0"/>
          </a:p>
          <a:p>
            <a:pPr marL="788670" lvl="1" indent="-514350"/>
            <a:r>
              <a:rPr lang="en-US" altLang="zh-CN" dirty="0" smtClean="0"/>
              <a:t>Tar/</a:t>
            </a:r>
            <a:r>
              <a:rPr lang="en-US" altLang="zh-CN" dirty="0" err="1" smtClean="0"/>
              <a:t>Untar</a:t>
            </a:r>
            <a:r>
              <a:rPr lang="en-US" altLang="zh-CN" dirty="0" smtClean="0"/>
              <a:t> </a:t>
            </a:r>
            <a:r>
              <a:rPr lang="zh-CN" altLang="en-US" dirty="0" smtClean="0"/>
              <a:t>目录结构，测量操作访问和修改一个实际的目录结构的性能。使用</a:t>
            </a:r>
            <a:r>
              <a:rPr lang="en-US" altLang="zh-CN" dirty="0" smtClean="0"/>
              <a:t>Linux</a:t>
            </a:r>
            <a:r>
              <a:rPr lang="zh-CN" altLang="en-US" dirty="0" smtClean="0"/>
              <a:t>内核代码包</a:t>
            </a:r>
            <a:r>
              <a:rPr lang="en-US" altLang="zh-CN" dirty="0" smtClean="0"/>
              <a:t>420M</a:t>
            </a:r>
            <a:r>
              <a:rPr lang="zh-CN" altLang="en-US" dirty="0" smtClean="0"/>
              <a:t>、</a:t>
            </a:r>
            <a:r>
              <a:rPr lang="en-US" altLang="zh-CN" dirty="0" smtClean="0"/>
              <a:t>37000</a:t>
            </a:r>
            <a:r>
              <a:rPr lang="zh-CN" altLang="en-US" dirty="0" smtClean="0"/>
              <a:t>文件、</a:t>
            </a:r>
            <a:r>
              <a:rPr lang="en-US" altLang="zh-CN" dirty="0" smtClean="0"/>
              <a:t>2300</a:t>
            </a:r>
            <a:r>
              <a:rPr lang="zh-CN" altLang="en-US" dirty="0" smtClean="0"/>
              <a:t>目录。</a:t>
            </a:r>
            <a:endParaRPr lang="en-US" altLang="zh-CN" dirty="0" smtClean="0"/>
          </a:p>
          <a:p>
            <a:pPr marL="788670" lvl="1" indent="-514350"/>
            <a:r>
              <a:rPr lang="en-US" altLang="zh-CN" dirty="0" err="1" smtClean="0"/>
              <a:t>IOZone</a:t>
            </a:r>
            <a:r>
              <a:rPr lang="zh-CN" altLang="en-US" dirty="0" smtClean="0"/>
              <a:t>，多种访问模式下的</a:t>
            </a:r>
            <a:r>
              <a:rPr lang="en-US" altLang="zh-CN" dirty="0" smtClean="0"/>
              <a:t>I/O</a:t>
            </a:r>
            <a:r>
              <a:rPr lang="zh-CN" altLang="en-US" dirty="0" smtClean="0"/>
              <a:t>响应，</a:t>
            </a:r>
            <a:r>
              <a:rPr lang="en-US" altLang="zh-CN" dirty="0" smtClean="0"/>
              <a:t> read,  rite, reread/rewrite, random read/write, backwards read, and </a:t>
            </a:r>
            <a:r>
              <a:rPr lang="en-US" altLang="zh-CN" dirty="0" err="1" smtClean="0"/>
              <a:t>strided</a:t>
            </a:r>
            <a:r>
              <a:rPr lang="en-US" altLang="zh-CN" dirty="0" smtClean="0"/>
              <a:t> read</a:t>
            </a:r>
            <a:r>
              <a:rPr lang="zh-CN" altLang="en-US" dirty="0" smtClean="0"/>
              <a:t>。</a:t>
            </a:r>
            <a:endParaRPr lang="en-US" altLang="zh-CN" dirty="0" smtClean="0"/>
          </a:p>
          <a:p>
            <a:pPr marL="788670" lvl="1" indent="-514350"/>
            <a:r>
              <a:rPr lang="en-US" altLang="zh-CN" dirty="0" smtClean="0"/>
              <a:t>Sequential Read/Write</a:t>
            </a:r>
            <a:r>
              <a:rPr lang="zh-CN" altLang="en-US" dirty="0" smtClean="0"/>
              <a:t>，连续读写文件响应，并行</a:t>
            </a:r>
            <a:r>
              <a:rPr lang="en-US" altLang="zh-CN" dirty="0" smtClean="0"/>
              <a:t>10</a:t>
            </a:r>
            <a:r>
              <a:rPr lang="zh-CN" altLang="en-US" dirty="0" smtClean="0"/>
              <a:t>个文件，每个</a:t>
            </a:r>
            <a:r>
              <a:rPr lang="en-US" altLang="zh-CN" dirty="0" smtClean="0"/>
              <a:t>10G</a:t>
            </a:r>
            <a:r>
              <a:rPr lang="zh-CN" altLang="en-US" dirty="0" smtClean="0"/>
              <a:t>。</a:t>
            </a:r>
            <a:endParaRPr lang="en-US" altLang="zh-CN" dirty="0" smtClean="0"/>
          </a:p>
          <a:p>
            <a:pPr marL="788670" lvl="1" indent="-514350"/>
            <a:r>
              <a:rPr lang="en-US" altLang="zh-CN" dirty="0" smtClean="0"/>
              <a:t>Random Read/Write</a:t>
            </a:r>
            <a:r>
              <a:rPr lang="zh-CN" altLang="en-US" dirty="0" smtClean="0"/>
              <a:t>，随机读写响应，</a:t>
            </a:r>
            <a:r>
              <a:rPr lang="en-US" altLang="zh-CN" dirty="0" smtClean="0"/>
              <a:t>10</a:t>
            </a:r>
            <a:r>
              <a:rPr lang="zh-CN" altLang="en-US" dirty="0" smtClean="0"/>
              <a:t>个文件，每个</a:t>
            </a:r>
            <a:r>
              <a:rPr lang="en-US" altLang="zh-CN" dirty="0" smtClean="0"/>
              <a:t>1G</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260648"/>
            <a:ext cx="6934200" cy="1219200"/>
          </a:xfrm>
        </p:spPr>
        <p:txBody>
          <a:bodyPr/>
          <a:lstStyle/>
          <a:p>
            <a:r>
              <a:rPr lang="zh-CN" altLang="en-US" dirty="0" smtClean="0"/>
              <a:t>实验结果</a:t>
            </a:r>
            <a:endParaRPr lang="zh-CN" altLang="en-US" dirty="0"/>
          </a:p>
        </p:txBody>
      </p:sp>
      <p:sp>
        <p:nvSpPr>
          <p:cNvPr id="3" name="内容占位符 2"/>
          <p:cNvSpPr>
            <a:spLocks noGrp="1"/>
          </p:cNvSpPr>
          <p:nvPr>
            <p:ph idx="1"/>
          </p:nvPr>
        </p:nvSpPr>
        <p:spPr/>
        <p:txBody>
          <a:bodyPr/>
          <a:lstStyle/>
          <a:p>
            <a:endParaRPr lang="zh-CN" altLang="en-US"/>
          </a:p>
        </p:txBody>
      </p:sp>
      <p:pic>
        <p:nvPicPr>
          <p:cNvPr id="1025" name="Picture 1" descr="C:\Users\duckagent\AppData\Roaming\Tencent\Users\68833205\QQ\WinTemp\RichOle\QQ1T[NPXF{LL}US%B8~O8`H.jpg"/>
          <p:cNvPicPr>
            <a:picLocks noChangeAspect="1" noChangeArrowheads="1"/>
          </p:cNvPicPr>
          <p:nvPr/>
        </p:nvPicPr>
        <p:blipFill>
          <a:blip r:embed="rId2"/>
          <a:srcRect/>
          <a:stretch>
            <a:fillRect/>
          </a:stretch>
        </p:blipFill>
        <p:spPr bwMode="auto">
          <a:xfrm>
            <a:off x="683568" y="1484784"/>
            <a:ext cx="7727626" cy="496855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marL="547688" marR="0" lvl="1" indent="-547688" defTabSz="914400" rtl="0" eaLnBrk="1" fontAlgn="auto" latinLnBrk="0" hangingPunct="1">
              <a:lnSpc>
                <a:spcPct val="150000"/>
              </a:lnSpc>
              <a:spcBef>
                <a:spcPts val="370"/>
              </a:spcBef>
              <a:spcAft>
                <a:spcPts val="0"/>
              </a:spcAft>
              <a:tabLst/>
              <a:defRPr/>
            </a:pPr>
            <a:r>
              <a:rPr kumimoji="0" lang="zh-CN" altLang="en-US" sz="2800" b="0" i="0" u="none" strike="noStrike" kern="1200" cap="none" spc="0" normalizeH="0" baseline="0" noProof="0" dirty="0" smtClean="0">
                <a:ln>
                  <a:noFill/>
                </a:ln>
                <a:solidFill>
                  <a:prstClr val="black"/>
                </a:solidFill>
                <a:effectLst/>
                <a:uLnTx/>
                <a:uFillTx/>
                <a:latin typeface="Perpetua"/>
                <a:ea typeface="宋体"/>
                <a:cs typeface="+mn-cs"/>
              </a:rPr>
              <a:t>基于</a:t>
            </a:r>
            <a:r>
              <a:rPr kumimoji="0" lang="en-US" altLang="zh-CN" sz="2800" b="0" i="0" u="none" strike="noStrike" kern="1200" cap="none" spc="0" normalizeH="0" baseline="0" noProof="0" dirty="0" smtClean="0">
                <a:ln>
                  <a:noFill/>
                </a:ln>
                <a:solidFill>
                  <a:prstClr val="black"/>
                </a:solidFill>
                <a:effectLst/>
                <a:uLnTx/>
                <a:uFillTx/>
                <a:latin typeface="Perpetua"/>
                <a:ea typeface="宋体"/>
                <a:cs typeface="+mn-cs"/>
              </a:rPr>
              <a:t>Hash</a:t>
            </a:r>
            <a:r>
              <a:rPr kumimoji="0" lang="zh-CN" altLang="en-US" sz="2800" b="0" i="0" u="none" strike="noStrike" kern="1200" cap="none" spc="0" normalizeH="0" baseline="0" noProof="0" dirty="0" smtClean="0">
                <a:ln>
                  <a:noFill/>
                </a:ln>
                <a:solidFill>
                  <a:prstClr val="black"/>
                </a:solidFill>
                <a:effectLst/>
                <a:uLnTx/>
                <a:uFillTx/>
                <a:latin typeface="Perpetua"/>
                <a:ea typeface="宋体"/>
                <a:cs typeface="+mn-cs"/>
              </a:rPr>
              <a:t>树热点窗口的存储器完整性校验方法</a:t>
            </a:r>
            <a:endParaRPr lang="zh-CN" altLang="en-US" sz="2800" dirty="0"/>
          </a:p>
        </p:txBody>
      </p:sp>
      <p:sp>
        <p:nvSpPr>
          <p:cNvPr id="3" name="内容占位符 2"/>
          <p:cNvSpPr>
            <a:spLocks noGrp="1"/>
          </p:cNvSpPr>
          <p:nvPr>
            <p:ph idx="1"/>
          </p:nvPr>
        </p:nvSpPr>
        <p:spPr/>
        <p:txBody>
          <a:bodyPr>
            <a:normAutofit/>
          </a:bodyPr>
          <a:lstStyle/>
          <a:p>
            <a:r>
              <a:rPr lang="zh-CN" altLang="en-US" dirty="0" smtClean="0"/>
              <a:t>作者及相关介绍</a:t>
            </a:r>
            <a:endParaRPr lang="en-US" altLang="zh-CN" dirty="0" smtClean="0"/>
          </a:p>
          <a:p>
            <a:pPr>
              <a:buNone/>
            </a:pPr>
            <a:r>
              <a:rPr lang="zh-CN" altLang="en-US" dirty="0" smtClean="0"/>
              <a:t>   侯方勇</a:t>
            </a:r>
            <a:endParaRPr lang="en-US" altLang="zh-CN" dirty="0" smtClean="0"/>
          </a:p>
          <a:p>
            <a:pPr>
              <a:buNone/>
            </a:pPr>
            <a:r>
              <a:rPr lang="zh-CN" altLang="en-US" dirty="0" smtClean="0"/>
              <a:t>   国防科学技术大学计算机学院</a:t>
            </a:r>
            <a:endParaRPr lang="en-US" altLang="zh-CN" dirty="0" smtClean="0"/>
          </a:p>
          <a:p>
            <a:pPr>
              <a:buNone/>
            </a:pPr>
            <a:r>
              <a:rPr lang="zh-CN" altLang="en-US" dirty="0" smtClean="0"/>
              <a:t>   研究方向为计算机系统结构与计算机安全</a:t>
            </a:r>
            <a:endParaRPr lang="en-US" altLang="zh-CN" dirty="0" smtClean="0"/>
          </a:p>
          <a:p>
            <a:endParaRPr lang="en-US" altLang="zh-CN" dirty="0" smtClean="0"/>
          </a:p>
          <a:p>
            <a:pPr marL="273050" indent="-4763">
              <a:buNone/>
            </a:pPr>
            <a:r>
              <a:rPr lang="zh-CN" altLang="en-US" dirty="0" smtClean="0"/>
              <a:t>描述了一种存储器完整性校验的硬件方案。将存储器访问的局部性特征与</a:t>
            </a:r>
            <a:r>
              <a:rPr lang="en-US" altLang="zh-CN" dirty="0" smtClean="0"/>
              <a:t>Hash</a:t>
            </a:r>
            <a:r>
              <a:rPr lang="zh-CN" altLang="en-US" dirty="0" smtClean="0"/>
              <a:t>树完整性校验原理相结合，通过缩短多数情况下校验所需路径的长度以及对节点实施恰当的缓冲，来有效减小完整性检验的代价。</a:t>
            </a:r>
            <a:endParaRPr lang="en-US" altLang="zh-CN"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dirty="0" smtClean="0"/>
              <a:t>研究背景</a:t>
            </a:r>
            <a:endParaRPr lang="en-US" altLang="zh-CN" dirty="0" smtClean="0"/>
          </a:p>
          <a:p>
            <a:r>
              <a:rPr lang="zh-CN" altLang="en-US" dirty="0" smtClean="0"/>
              <a:t>研究目标</a:t>
            </a:r>
            <a:endParaRPr lang="en-US" altLang="zh-CN" dirty="0" smtClean="0"/>
          </a:p>
          <a:p>
            <a:r>
              <a:rPr lang="en-US" altLang="zh-CN" dirty="0" smtClean="0"/>
              <a:t>HW-</a:t>
            </a:r>
            <a:r>
              <a:rPr lang="en-US" altLang="zh-CN" dirty="0" err="1" smtClean="0"/>
              <a:t>HTree</a:t>
            </a:r>
            <a:r>
              <a:rPr lang="zh-CN" altLang="en-US" dirty="0" smtClean="0"/>
              <a:t>完整性检验</a:t>
            </a:r>
            <a:endParaRPr lang="en-US" altLang="zh-CN" dirty="0" smtClean="0"/>
          </a:p>
          <a:p>
            <a:r>
              <a:rPr lang="zh-CN" altLang="en-US" dirty="0" smtClean="0"/>
              <a:t>实验结果</a:t>
            </a:r>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主要报告内容</a:t>
            </a:r>
            <a:endParaRPr lang="zh-CN" altLang="en-US" dirty="0"/>
          </a:p>
        </p:txBody>
      </p:sp>
      <p:sp>
        <p:nvSpPr>
          <p:cNvPr id="3" name="内容占位符 2"/>
          <p:cNvSpPr>
            <a:spLocks noGrp="1"/>
          </p:cNvSpPr>
          <p:nvPr>
            <p:ph idx="1"/>
          </p:nvPr>
        </p:nvSpPr>
        <p:spPr/>
        <p:txBody>
          <a:bodyPr>
            <a:normAutofit/>
          </a:bodyPr>
          <a:lstStyle/>
          <a:p>
            <a:r>
              <a:rPr lang="zh-CN" altLang="en-US" dirty="0" smtClean="0"/>
              <a:t>论文报告</a:t>
            </a:r>
            <a:endParaRPr lang="en-US" altLang="zh-CN" dirty="0" smtClean="0"/>
          </a:p>
          <a:p>
            <a:pPr lvl="1">
              <a:lnSpc>
                <a:spcPct val="150000"/>
              </a:lnSpc>
            </a:pPr>
            <a:r>
              <a:rPr lang="en-US" altLang="zh-CN" dirty="0" smtClean="0"/>
              <a:t>Iris: A Scalable Cloud File System with Efficient Integrity Checks</a:t>
            </a:r>
          </a:p>
          <a:p>
            <a:pPr marL="623888" lvl="2" indent="-30163">
              <a:lnSpc>
                <a:spcPct val="150000"/>
              </a:lnSpc>
              <a:buNone/>
            </a:pPr>
            <a:r>
              <a:rPr lang="en-US" altLang="zh-CN" dirty="0" smtClean="0"/>
              <a:t>Emil </a:t>
            </a:r>
            <a:r>
              <a:rPr lang="en-US" altLang="zh-CN" dirty="0" err="1" smtClean="0"/>
              <a:t>Stefanov</a:t>
            </a:r>
            <a:r>
              <a:rPr lang="en-US" altLang="zh-CN" dirty="0" smtClean="0"/>
              <a:t>, Marten van </a:t>
            </a:r>
            <a:r>
              <a:rPr lang="en-US" altLang="zh-CN" dirty="0" err="1" smtClean="0"/>
              <a:t>Dijk</a:t>
            </a:r>
            <a:r>
              <a:rPr lang="en-US" altLang="zh-CN" dirty="0" smtClean="0"/>
              <a:t>, </a:t>
            </a:r>
            <a:r>
              <a:rPr lang="en-US" altLang="zh-CN" dirty="0" err="1" smtClean="0"/>
              <a:t>Alina</a:t>
            </a:r>
            <a:r>
              <a:rPr lang="en-US" altLang="zh-CN" dirty="0" smtClean="0"/>
              <a:t> </a:t>
            </a:r>
            <a:r>
              <a:rPr lang="en-US" altLang="zh-CN" dirty="0" err="1" smtClean="0"/>
              <a:t>Oprea</a:t>
            </a:r>
            <a:r>
              <a:rPr lang="en-US" altLang="zh-CN" dirty="0" smtClean="0"/>
              <a:t>, Ari </a:t>
            </a:r>
            <a:r>
              <a:rPr lang="en-US" altLang="zh-CN" dirty="0" err="1" smtClean="0"/>
              <a:t>Juels</a:t>
            </a:r>
            <a:r>
              <a:rPr lang="en-US" altLang="zh-CN" dirty="0" smtClean="0"/>
              <a:t>.</a:t>
            </a:r>
          </a:p>
          <a:p>
            <a:pPr marL="623888" lvl="2" indent="-30163">
              <a:lnSpc>
                <a:spcPct val="150000"/>
              </a:lnSpc>
              <a:buNone/>
            </a:pPr>
            <a:r>
              <a:rPr lang="en-US" altLang="zh-CN" dirty="0" smtClean="0"/>
              <a:t>IACR Cryptology </a:t>
            </a:r>
            <a:r>
              <a:rPr lang="en-US" altLang="zh-CN" dirty="0" err="1" smtClean="0"/>
              <a:t>ePrint</a:t>
            </a:r>
            <a:r>
              <a:rPr lang="en-US" altLang="zh-CN" dirty="0" smtClean="0"/>
              <a:t> Archive 2011: 585 (2011)</a:t>
            </a:r>
          </a:p>
          <a:p>
            <a:pPr lvl="1">
              <a:lnSpc>
                <a:spcPct val="150000"/>
              </a:lnSpc>
            </a:pPr>
            <a:r>
              <a:rPr lang="zh-CN" altLang="en-US" dirty="0" smtClean="0"/>
              <a:t>基于</a:t>
            </a:r>
            <a:r>
              <a:rPr lang="en-US" altLang="zh-CN" dirty="0" smtClean="0"/>
              <a:t>Hash</a:t>
            </a:r>
            <a:r>
              <a:rPr lang="zh-CN" altLang="en-US" dirty="0" smtClean="0"/>
              <a:t>树热点窗口的存储器完整性校验方法</a:t>
            </a:r>
            <a:endParaRPr lang="en-US" altLang="zh-CN" dirty="0" smtClean="0"/>
          </a:p>
          <a:p>
            <a:pPr lvl="2">
              <a:lnSpc>
                <a:spcPct val="150000"/>
              </a:lnSpc>
              <a:buNone/>
            </a:pPr>
            <a:r>
              <a:rPr lang="zh-CN" altLang="en-US" dirty="0" smtClean="0"/>
              <a:t>侯方勇，王志英，刘 真</a:t>
            </a:r>
            <a:r>
              <a:rPr lang="en-US" altLang="zh-CN" dirty="0" smtClean="0"/>
              <a:t>. </a:t>
            </a:r>
            <a:r>
              <a:rPr lang="zh-CN" altLang="en-US" dirty="0" smtClean="0"/>
              <a:t>计算机学报</a:t>
            </a:r>
            <a:r>
              <a:rPr lang="en-US" altLang="zh-CN" dirty="0" smtClean="0"/>
              <a:t>. 2004.11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endParaRPr lang="zh-CN" altLang="en-US" dirty="0"/>
          </a:p>
        </p:txBody>
      </p:sp>
      <p:sp>
        <p:nvSpPr>
          <p:cNvPr id="3" name="内容占位符 2"/>
          <p:cNvSpPr>
            <a:spLocks noGrp="1"/>
          </p:cNvSpPr>
          <p:nvPr>
            <p:ph idx="1"/>
          </p:nvPr>
        </p:nvSpPr>
        <p:spPr/>
        <p:txBody>
          <a:bodyPr>
            <a:normAutofit/>
          </a:bodyPr>
          <a:lstStyle/>
          <a:p>
            <a:r>
              <a:rPr lang="zh-CN" altLang="en-US" dirty="0" smtClean="0"/>
              <a:t>存储器完整性校验对于实现计算的可信性是必不可少的</a:t>
            </a:r>
            <a:endParaRPr lang="en-US" altLang="zh-CN" dirty="0" smtClean="0"/>
          </a:p>
          <a:p>
            <a:r>
              <a:rPr lang="zh-CN" altLang="en-US" dirty="0" smtClean="0"/>
              <a:t>存储器完整性校验可分为脱机（</a:t>
            </a:r>
            <a:r>
              <a:rPr lang="en-US" altLang="zh-CN" dirty="0" smtClean="0"/>
              <a:t>Offline</a:t>
            </a:r>
            <a:r>
              <a:rPr lang="zh-CN" altLang="en-US" dirty="0" smtClean="0"/>
              <a:t> ）和联机（</a:t>
            </a:r>
            <a:r>
              <a:rPr lang="en-US" altLang="zh-CN" dirty="0" smtClean="0"/>
              <a:t>Online</a:t>
            </a:r>
            <a:r>
              <a:rPr lang="zh-CN" altLang="en-US" dirty="0" smtClean="0"/>
              <a:t> ）两种基本校验类型</a:t>
            </a:r>
            <a:endParaRPr lang="en-US" altLang="zh-CN" dirty="0" smtClean="0"/>
          </a:p>
          <a:p>
            <a:pPr lvl="1"/>
            <a:r>
              <a:rPr lang="zh-CN" altLang="en-US" dirty="0" smtClean="0"/>
              <a:t>脱机校验在一个存储器操作序列完成后实施检测，下一次访问不必等待当前访问的检验完成而可以立即开始或者继续进行。</a:t>
            </a:r>
            <a:endParaRPr lang="en-US" altLang="zh-CN" dirty="0" smtClean="0"/>
          </a:p>
          <a:p>
            <a:pPr lvl="1"/>
            <a:r>
              <a:rPr lang="zh-CN" altLang="en-US" dirty="0" smtClean="0"/>
              <a:t>联机检验在每次数据访问时都给出检验结果，这种方式具有更高的应用价值，可以杜绝错误结果提交所造成的影响，但是需要更频繁的检测，因而比脱机校验代价更高</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研究目标</a:t>
            </a:r>
            <a:endParaRPr lang="zh-CN" altLang="en-US" dirty="0"/>
          </a:p>
        </p:txBody>
      </p:sp>
      <p:sp>
        <p:nvSpPr>
          <p:cNvPr id="3" name="内容占位符 2"/>
          <p:cNvSpPr>
            <a:spLocks noGrp="1"/>
          </p:cNvSpPr>
          <p:nvPr>
            <p:ph idx="1"/>
          </p:nvPr>
        </p:nvSpPr>
        <p:spPr/>
        <p:txBody>
          <a:bodyPr/>
          <a:lstStyle/>
          <a:p>
            <a:r>
              <a:rPr lang="zh-CN" altLang="en-US" dirty="0" smtClean="0"/>
              <a:t>本文着眼于联机方式的存储器完整性校验，提出了基于</a:t>
            </a:r>
            <a:r>
              <a:rPr lang="en-US" altLang="zh-CN" dirty="0" smtClean="0"/>
              <a:t>Hash</a:t>
            </a:r>
            <a:r>
              <a:rPr lang="zh-CN" altLang="en-US" dirty="0" smtClean="0"/>
              <a:t>树热点窗口的存储器完整性校验方法，我们将其称为</a:t>
            </a:r>
            <a:r>
              <a:rPr lang="en-US" altLang="zh-CN" dirty="0" smtClean="0"/>
              <a:t>HW-</a:t>
            </a:r>
            <a:r>
              <a:rPr lang="en-US" altLang="zh-CN" dirty="0" err="1" smtClean="0"/>
              <a:t>Htree</a:t>
            </a:r>
            <a:r>
              <a:rPr lang="en-US" altLang="zh-CN" dirty="0" smtClean="0"/>
              <a:t> </a:t>
            </a:r>
            <a:r>
              <a:rPr lang="zh-CN" altLang="en-US" dirty="0" smtClean="0"/>
              <a:t>（</a:t>
            </a:r>
            <a:r>
              <a:rPr lang="en-US" altLang="zh-CN" dirty="0" smtClean="0"/>
              <a:t>Hot-Window Hash Tree</a:t>
            </a:r>
            <a:r>
              <a:rPr lang="zh-CN" altLang="en-US" dirty="0" smtClean="0"/>
              <a:t>）该方法基于</a:t>
            </a:r>
            <a:r>
              <a:rPr lang="en-US" altLang="zh-CN" dirty="0" smtClean="0"/>
              <a:t>Hash</a:t>
            </a:r>
            <a:r>
              <a:rPr lang="zh-CN" altLang="en-US" dirty="0" smtClean="0"/>
              <a:t>树的校验原理，通过热点窗口以有效利用访问的局部性特征，从而实施高效的校验过程</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HW-</a:t>
            </a:r>
            <a:r>
              <a:rPr lang="en-US" altLang="zh-CN" dirty="0" err="1" smtClean="0"/>
              <a:t>HTree</a:t>
            </a:r>
            <a:r>
              <a:rPr lang="zh-CN" altLang="en-US" dirty="0" smtClean="0"/>
              <a:t>完整性检验</a:t>
            </a:r>
            <a:endParaRPr lang="zh-CN" altLang="en-US" dirty="0"/>
          </a:p>
        </p:txBody>
      </p:sp>
      <p:sp>
        <p:nvSpPr>
          <p:cNvPr id="3" name="内容占位符 2"/>
          <p:cNvSpPr>
            <a:spLocks noGrp="1"/>
          </p:cNvSpPr>
          <p:nvPr>
            <p:ph idx="1"/>
          </p:nvPr>
        </p:nvSpPr>
        <p:spPr/>
        <p:txBody>
          <a:bodyPr/>
          <a:lstStyle/>
          <a:p>
            <a:r>
              <a:rPr lang="en-US" altLang="zh-CN" dirty="0" smtClean="0"/>
              <a:t>HW-</a:t>
            </a:r>
            <a:r>
              <a:rPr lang="en-US" altLang="zh-CN" dirty="0" err="1" smtClean="0"/>
              <a:t>HTree</a:t>
            </a:r>
            <a:r>
              <a:rPr lang="zh-CN" altLang="en-US" dirty="0" smtClean="0"/>
              <a:t>建立</a:t>
            </a:r>
            <a:endParaRPr lang="en-US" altLang="zh-CN" dirty="0" smtClean="0"/>
          </a:p>
          <a:p>
            <a:r>
              <a:rPr lang="en-US" altLang="zh-CN" dirty="0" smtClean="0"/>
              <a:t>HW-</a:t>
            </a:r>
            <a:r>
              <a:rPr lang="en-US" altLang="zh-CN" dirty="0" err="1" smtClean="0"/>
              <a:t>HTree</a:t>
            </a:r>
            <a:r>
              <a:rPr lang="zh-CN" altLang="en-US" dirty="0" smtClean="0"/>
              <a:t>具体结构</a:t>
            </a:r>
            <a:endParaRPr lang="en-US" altLang="zh-CN" dirty="0" smtClean="0"/>
          </a:p>
          <a:p>
            <a:r>
              <a:rPr lang="en-US" altLang="zh-CN" dirty="0" smtClean="0"/>
              <a:t>HW-</a:t>
            </a:r>
            <a:r>
              <a:rPr lang="en-US" altLang="zh-CN" dirty="0" err="1" smtClean="0"/>
              <a:t>HTree</a:t>
            </a:r>
            <a:r>
              <a:rPr lang="zh-CN" altLang="en-US" dirty="0" smtClean="0"/>
              <a:t>实现逻辑</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HW-</a:t>
            </a:r>
            <a:r>
              <a:rPr lang="en-US" altLang="zh-CN" dirty="0" err="1" smtClean="0"/>
              <a:t>Htree</a:t>
            </a:r>
            <a:r>
              <a:rPr lang="zh-CN" altLang="en-US" dirty="0" smtClean="0"/>
              <a:t>建立</a:t>
            </a:r>
            <a:endParaRPr lang="zh-CN" altLang="en-US" dirty="0"/>
          </a:p>
        </p:txBody>
      </p:sp>
      <p:sp>
        <p:nvSpPr>
          <p:cNvPr id="3" name="内容占位符 2"/>
          <p:cNvSpPr>
            <a:spLocks noGrp="1"/>
          </p:cNvSpPr>
          <p:nvPr>
            <p:ph idx="1"/>
          </p:nvPr>
        </p:nvSpPr>
        <p:spPr/>
        <p:txBody>
          <a:bodyPr>
            <a:normAutofit/>
          </a:bodyPr>
          <a:lstStyle/>
          <a:p>
            <a:r>
              <a:rPr lang="en-US" altLang="zh-CN" dirty="0" smtClean="0"/>
              <a:t>Hash</a:t>
            </a:r>
            <a:r>
              <a:rPr lang="zh-CN" altLang="en-US" dirty="0" smtClean="0"/>
              <a:t>树是一种存储器完整性校验的可靠途径，但存在实现代价大的问题。改善性能的主要手段是减小校验所需路径的长度，从而减小所需访问的节点数量与所需进行的</a:t>
            </a:r>
            <a:r>
              <a:rPr lang="en-US" altLang="zh-CN" dirty="0" smtClean="0"/>
              <a:t>Hash</a:t>
            </a:r>
            <a:r>
              <a:rPr lang="zh-CN" altLang="en-US" dirty="0" smtClean="0"/>
              <a:t>计算。</a:t>
            </a:r>
            <a:endParaRPr lang="en-US" altLang="zh-CN" dirty="0" smtClean="0"/>
          </a:p>
          <a:p>
            <a:r>
              <a:rPr lang="en-US" altLang="zh-CN" dirty="0" smtClean="0"/>
              <a:t>HW-</a:t>
            </a:r>
            <a:r>
              <a:rPr lang="en-US" altLang="zh-CN" dirty="0" err="1" smtClean="0"/>
              <a:t>Htree</a:t>
            </a:r>
            <a:r>
              <a:rPr lang="zh-CN" altLang="en-US" dirty="0" smtClean="0"/>
              <a:t>维持</a:t>
            </a:r>
            <a:r>
              <a:rPr lang="en-US" altLang="zh-CN" dirty="0" smtClean="0"/>
              <a:t>Hash</a:t>
            </a:r>
            <a:r>
              <a:rPr lang="zh-CN" altLang="en-US" dirty="0" smtClean="0"/>
              <a:t>树的基本结构不变，为其添加热点区域，通过优化热点区域而提高校验性能。根据访问的局部性原理，并非整个存储器空间中的任何区域在给定时间段内都被等概率地访问，而是存在频繁与不频繁之分。这里被频繁访问的区域，或访问聚簇区，就是</a:t>
            </a:r>
            <a:r>
              <a:rPr lang="en-US" altLang="zh-CN" dirty="0" smtClean="0"/>
              <a:t>Hash</a:t>
            </a:r>
            <a:r>
              <a:rPr lang="zh-CN" altLang="en-US" dirty="0" smtClean="0"/>
              <a:t>树的热点区域，称其为热点窗口</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88640"/>
            <a:ext cx="6934200" cy="1219200"/>
          </a:xfrm>
        </p:spPr>
        <p:txBody>
          <a:bodyPr/>
          <a:lstStyle/>
          <a:p>
            <a:r>
              <a:rPr lang="en-US" altLang="zh-CN" dirty="0" smtClean="0"/>
              <a:t>HW-</a:t>
            </a:r>
            <a:r>
              <a:rPr lang="en-US" altLang="zh-CN" dirty="0" err="1" smtClean="0"/>
              <a:t>Htree</a:t>
            </a:r>
            <a:r>
              <a:rPr lang="zh-CN" altLang="en-US" dirty="0" smtClean="0"/>
              <a:t>窗口规则</a:t>
            </a:r>
            <a:endParaRPr lang="zh-CN" altLang="en-US" dirty="0"/>
          </a:p>
        </p:txBody>
      </p:sp>
      <p:sp>
        <p:nvSpPr>
          <p:cNvPr id="3" name="内容占位符 2"/>
          <p:cNvSpPr>
            <a:spLocks noGrp="1"/>
          </p:cNvSpPr>
          <p:nvPr>
            <p:ph idx="1"/>
          </p:nvPr>
        </p:nvSpPr>
        <p:spPr>
          <a:xfrm>
            <a:off x="251520" y="1412776"/>
            <a:ext cx="5328592" cy="4572000"/>
          </a:xfrm>
        </p:spPr>
        <p:txBody>
          <a:bodyPr>
            <a:normAutofit/>
          </a:bodyPr>
          <a:lstStyle/>
          <a:p>
            <a:r>
              <a:rPr lang="zh-CN" altLang="en-US" dirty="0" smtClean="0"/>
              <a:t>规则</a:t>
            </a:r>
            <a:r>
              <a:rPr lang="en-US" altLang="zh-CN" dirty="0" smtClean="0"/>
              <a:t>1 </a:t>
            </a:r>
            <a:r>
              <a:rPr lang="zh-CN" altLang="en-US" dirty="0" smtClean="0"/>
              <a:t> 窗口具有固定的宽度，整个被保护的存储器空间为窗口宽度的整数倍</a:t>
            </a:r>
          </a:p>
          <a:p>
            <a:r>
              <a:rPr lang="zh-CN" altLang="en-US" dirty="0" smtClean="0"/>
              <a:t>规则</a:t>
            </a:r>
            <a:r>
              <a:rPr lang="en-US" altLang="zh-CN" dirty="0" smtClean="0"/>
              <a:t>2</a:t>
            </a:r>
            <a:r>
              <a:rPr lang="zh-CN" altLang="en-US" dirty="0" smtClean="0"/>
              <a:t>  窗口的宽度是恒定的（从而高度也是恒定的），仅可以在水平方向等间距（按窗口宽度）平移</a:t>
            </a:r>
          </a:p>
          <a:p>
            <a:r>
              <a:rPr lang="zh-CN" altLang="en-US" dirty="0" smtClean="0"/>
              <a:t>规则</a:t>
            </a:r>
            <a:r>
              <a:rPr lang="en-US" altLang="zh-CN" dirty="0" smtClean="0"/>
              <a:t>3</a:t>
            </a:r>
            <a:r>
              <a:rPr lang="zh-CN" altLang="en-US" dirty="0" smtClean="0"/>
              <a:t>  可以有多个热点窗口同时存在；热点窗口可以连续分布以覆盖一个更大的访问聚簇区；热点窗口也可以离散分布以对应多个位置不连续的访问聚簇区</a:t>
            </a:r>
            <a:endParaRPr lang="zh-CN" altLang="en-US" dirty="0"/>
          </a:p>
        </p:txBody>
      </p:sp>
      <p:pic>
        <p:nvPicPr>
          <p:cNvPr id="32769" name="Picture 1" descr="C:\Users\duckagent\AppData\Roaming\Tencent\Users\68833205\QQ\WinTemp\RichOle\4`J0BS_~4VP0@GLDNMPDK54.jpg"/>
          <p:cNvPicPr>
            <a:picLocks noChangeAspect="1" noChangeArrowheads="1"/>
          </p:cNvPicPr>
          <p:nvPr/>
        </p:nvPicPr>
        <p:blipFill>
          <a:blip r:embed="rId2"/>
          <a:srcRect/>
          <a:stretch>
            <a:fillRect/>
          </a:stretch>
        </p:blipFill>
        <p:spPr bwMode="auto">
          <a:xfrm>
            <a:off x="5292080" y="1772816"/>
            <a:ext cx="3443042" cy="2952328"/>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HW-</a:t>
            </a:r>
            <a:r>
              <a:rPr lang="en-US" altLang="zh-CN" dirty="0" err="1" smtClean="0"/>
              <a:t>Htree</a:t>
            </a:r>
            <a:r>
              <a:rPr lang="zh-CN" altLang="en-US" dirty="0" smtClean="0"/>
              <a:t>优点</a:t>
            </a:r>
            <a:endParaRPr lang="zh-CN" altLang="en-US" dirty="0"/>
          </a:p>
        </p:txBody>
      </p:sp>
      <p:sp>
        <p:nvSpPr>
          <p:cNvPr id="3" name="内容占位符 2"/>
          <p:cNvSpPr>
            <a:spLocks noGrp="1"/>
          </p:cNvSpPr>
          <p:nvPr>
            <p:ph idx="1"/>
          </p:nvPr>
        </p:nvSpPr>
        <p:spPr/>
        <p:txBody>
          <a:bodyPr>
            <a:normAutofit/>
          </a:bodyPr>
          <a:lstStyle/>
          <a:p>
            <a:r>
              <a:rPr lang="zh-CN" altLang="en-US" dirty="0" smtClean="0"/>
              <a:t>热点窗口的宽度远远小于整个被保护的存储器空间的尺寸，因此在热点窗口内完成校验的代价将远远低于依赖整个</a:t>
            </a:r>
            <a:r>
              <a:rPr lang="en-US" altLang="zh-CN" dirty="0" smtClean="0"/>
              <a:t>Hash</a:t>
            </a:r>
            <a:r>
              <a:rPr lang="zh-CN" altLang="en-US" dirty="0" smtClean="0"/>
              <a:t>树进行校验的代价</a:t>
            </a:r>
            <a:endParaRPr lang="en-US" altLang="zh-CN" dirty="0" smtClean="0"/>
          </a:p>
          <a:p>
            <a:r>
              <a:rPr lang="zh-CN" altLang="en-US" dirty="0" smtClean="0"/>
              <a:t>另外，只有热点窗口平移时才将相应的更新向</a:t>
            </a:r>
            <a:r>
              <a:rPr lang="en-US" altLang="zh-CN" dirty="0" smtClean="0"/>
              <a:t>Hash</a:t>
            </a:r>
            <a:r>
              <a:rPr lang="zh-CN" altLang="en-US" dirty="0" smtClean="0"/>
              <a:t>树根节点传播；这种更新的延迟和操作的合并类似脱机校验，但实际的校验效果相当于联机校验</a:t>
            </a:r>
            <a:endParaRPr lang="en-US" altLang="zh-CN" dirty="0" smtClean="0"/>
          </a:p>
          <a:p>
            <a:r>
              <a:rPr lang="zh-CN" altLang="en-US" dirty="0" smtClean="0"/>
              <a:t>通过缓冲热点窗口内所有</a:t>
            </a:r>
            <a:r>
              <a:rPr lang="en-US" altLang="zh-CN" dirty="0" smtClean="0"/>
              <a:t>Hash</a:t>
            </a:r>
            <a:r>
              <a:rPr lang="zh-CN" altLang="en-US" dirty="0" smtClean="0"/>
              <a:t>子树节点，检验热点窗口覆盖下的访问不需额外地访问存储器，从而避免了与正常应用程序争用存储器带宽</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HW-</a:t>
            </a:r>
            <a:r>
              <a:rPr lang="en-US" altLang="zh-CN" dirty="0" err="1" smtClean="0"/>
              <a:t>HTree</a:t>
            </a:r>
            <a:r>
              <a:rPr lang="zh-CN" altLang="en-US" dirty="0" smtClean="0"/>
              <a:t>具体结构</a:t>
            </a:r>
            <a:endParaRPr lang="zh-CN" altLang="en-US" dirty="0"/>
          </a:p>
        </p:txBody>
      </p:sp>
      <p:sp>
        <p:nvSpPr>
          <p:cNvPr id="3" name="内容占位符 2"/>
          <p:cNvSpPr>
            <a:spLocks noGrp="1"/>
          </p:cNvSpPr>
          <p:nvPr>
            <p:ph idx="1"/>
          </p:nvPr>
        </p:nvSpPr>
        <p:spPr/>
        <p:txBody>
          <a:bodyPr>
            <a:normAutofit/>
          </a:bodyPr>
          <a:lstStyle/>
          <a:p>
            <a:r>
              <a:rPr lang="zh-CN" altLang="en-US" dirty="0" smtClean="0"/>
              <a:t>结构参数</a:t>
            </a:r>
            <a:endParaRPr lang="en-US" altLang="zh-CN" dirty="0" smtClean="0"/>
          </a:p>
          <a:p>
            <a:pPr lvl="1"/>
            <a:r>
              <a:rPr lang="zh-CN" altLang="en-US" dirty="0" smtClean="0"/>
              <a:t>热点窗口的宽度：选择</a:t>
            </a:r>
            <a:r>
              <a:rPr lang="en-US" altLang="zh-CN" dirty="0" smtClean="0"/>
              <a:t>64kb</a:t>
            </a:r>
            <a:r>
              <a:rPr lang="zh-CN" altLang="en-US" dirty="0" smtClean="0"/>
              <a:t>作为每个热点窗口的宽度，这使得热点窗口内</a:t>
            </a:r>
            <a:r>
              <a:rPr lang="en-US" altLang="zh-CN" dirty="0" smtClean="0"/>
              <a:t>hash</a:t>
            </a:r>
            <a:r>
              <a:rPr lang="zh-CN" altLang="en-US" dirty="0" smtClean="0"/>
              <a:t>子树足够短而校验足够快</a:t>
            </a:r>
          </a:p>
          <a:p>
            <a:pPr lvl="1"/>
            <a:r>
              <a:rPr lang="zh-CN" altLang="en-US" dirty="0" smtClean="0"/>
              <a:t>热点窗口的数量：按照一般的使用情况并考虑安全存储器的容量要求，在某一时间段内维持</a:t>
            </a:r>
            <a:r>
              <a:rPr lang="en-US" altLang="zh-CN" dirty="0" smtClean="0"/>
              <a:t>64</a:t>
            </a:r>
            <a:r>
              <a:rPr lang="zh-CN" altLang="en-US" dirty="0" smtClean="0"/>
              <a:t>个热点窗口</a:t>
            </a:r>
            <a:endParaRPr lang="en-US" altLang="zh-CN" dirty="0" smtClean="0"/>
          </a:p>
          <a:p>
            <a:pPr lvl="1"/>
            <a:r>
              <a:rPr lang="en-US" altLang="zh-CN" dirty="0" smtClean="0"/>
              <a:t>Hash</a:t>
            </a:r>
            <a:r>
              <a:rPr lang="zh-CN" altLang="en-US" dirty="0" smtClean="0"/>
              <a:t>树的分支：采用</a:t>
            </a:r>
            <a:r>
              <a:rPr lang="en-US" altLang="zh-CN" dirty="0" smtClean="0"/>
              <a:t>4</a:t>
            </a:r>
            <a:r>
              <a:rPr lang="zh-CN" altLang="en-US" dirty="0" smtClean="0"/>
              <a:t>元</a:t>
            </a:r>
            <a:r>
              <a:rPr lang="en-US" altLang="zh-CN" dirty="0" smtClean="0"/>
              <a:t>Hash</a:t>
            </a:r>
            <a:r>
              <a:rPr lang="zh-CN" altLang="en-US" dirty="0" smtClean="0"/>
              <a:t> 树，叶节点等于一个 </a:t>
            </a:r>
            <a:r>
              <a:rPr lang="en-US" altLang="zh-CN" dirty="0" smtClean="0"/>
              <a:t>L2-Cache</a:t>
            </a:r>
            <a:r>
              <a:rPr lang="zh-CN" altLang="en-US" dirty="0" smtClean="0"/>
              <a:t>行的大小，即</a:t>
            </a:r>
            <a:r>
              <a:rPr lang="en-US" altLang="zh-CN" dirty="0" smtClean="0"/>
              <a:t>64Bytes</a:t>
            </a:r>
            <a:r>
              <a:rPr lang="zh-CN" altLang="en-US" dirty="0" smtClean="0"/>
              <a:t>或</a:t>
            </a:r>
            <a:r>
              <a:rPr lang="en-US" altLang="zh-CN" dirty="0" smtClean="0"/>
              <a:t>512Bits</a:t>
            </a:r>
            <a:r>
              <a:rPr lang="zh-CN" altLang="en-US" dirty="0" smtClean="0"/>
              <a:t>。采用</a:t>
            </a:r>
            <a:r>
              <a:rPr lang="en-US" altLang="zh-CN" dirty="0" smtClean="0"/>
              <a:t>MD5</a:t>
            </a:r>
            <a:r>
              <a:rPr lang="zh-CN" altLang="en-US" dirty="0" smtClean="0"/>
              <a:t>进行</a:t>
            </a:r>
            <a:r>
              <a:rPr lang="en-US" altLang="zh-CN" dirty="0" smtClean="0"/>
              <a:t>Hash</a:t>
            </a:r>
            <a:r>
              <a:rPr lang="zh-CN" altLang="en-US" dirty="0" smtClean="0"/>
              <a:t>计算，每个</a:t>
            </a:r>
            <a:r>
              <a:rPr lang="en-US" altLang="zh-CN" dirty="0" smtClean="0"/>
              <a:t>Hash</a:t>
            </a:r>
            <a:r>
              <a:rPr lang="zh-CN" altLang="en-US" dirty="0" smtClean="0"/>
              <a:t>树节点为</a:t>
            </a:r>
            <a:r>
              <a:rPr lang="en-US" altLang="zh-CN" dirty="0" smtClean="0"/>
              <a:t>128Bits</a:t>
            </a:r>
            <a:r>
              <a:rPr lang="zh-CN" altLang="en-US" dirty="0" smtClean="0"/>
              <a:t>或</a:t>
            </a:r>
            <a:r>
              <a:rPr lang="en-US" altLang="zh-CN" dirty="0" smtClean="0"/>
              <a:t>16Bytes</a:t>
            </a:r>
            <a:r>
              <a:rPr lang="zh-CN" altLang="en-US" dirty="0" smtClean="0"/>
              <a:t>。</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1" descr="C:\Users\duckagent\AppData\Roaming\Tencent\Users\68833205\QQ\WinTemp\RichOle\N]ZO}1QFFMHCAUJX8`(@AW2.jpg"/>
          <p:cNvPicPr>
            <a:picLocks noChangeAspect="1" noChangeArrowheads="1"/>
          </p:cNvPicPr>
          <p:nvPr/>
        </p:nvPicPr>
        <p:blipFill>
          <a:blip r:embed="rId2"/>
          <a:srcRect/>
          <a:stretch>
            <a:fillRect/>
          </a:stretch>
        </p:blipFill>
        <p:spPr bwMode="auto">
          <a:xfrm>
            <a:off x="1619672" y="764704"/>
            <a:ext cx="6192688" cy="526184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HW-</a:t>
            </a:r>
            <a:r>
              <a:rPr lang="en-US" altLang="zh-CN" dirty="0" err="1" smtClean="0"/>
              <a:t>HTree</a:t>
            </a:r>
            <a:r>
              <a:rPr lang="zh-CN" altLang="en-US" dirty="0" smtClean="0"/>
              <a:t>实现逻辑</a:t>
            </a:r>
            <a:endParaRPr lang="zh-CN" altLang="en-US" dirty="0"/>
          </a:p>
        </p:txBody>
      </p:sp>
      <p:sp>
        <p:nvSpPr>
          <p:cNvPr id="3" name="内容占位符 2"/>
          <p:cNvSpPr>
            <a:spLocks noGrp="1"/>
          </p:cNvSpPr>
          <p:nvPr>
            <p:ph idx="1"/>
          </p:nvPr>
        </p:nvSpPr>
        <p:spPr/>
        <p:txBody>
          <a:bodyPr/>
          <a:lstStyle/>
          <a:p>
            <a:endParaRPr lang="zh-CN" altLang="en-US"/>
          </a:p>
        </p:txBody>
      </p:sp>
      <p:pic>
        <p:nvPicPr>
          <p:cNvPr id="41986" name="Picture 2" descr="C:\Users\duckagent\AppData\Roaming\Tencent\Users\68833205\QQ\WinTemp\RichOle\X[4COJL6SVCU3~$G@TD~5%9.jpg"/>
          <p:cNvPicPr>
            <a:picLocks noChangeAspect="1" noChangeArrowheads="1"/>
          </p:cNvPicPr>
          <p:nvPr/>
        </p:nvPicPr>
        <p:blipFill>
          <a:blip r:embed="rId2"/>
          <a:srcRect/>
          <a:stretch>
            <a:fillRect/>
          </a:stretch>
        </p:blipFill>
        <p:spPr bwMode="auto">
          <a:xfrm>
            <a:off x="2339752" y="1844824"/>
            <a:ext cx="4371975" cy="429577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HW-</a:t>
            </a:r>
            <a:r>
              <a:rPr lang="en-US" altLang="zh-CN" dirty="0" err="1" smtClean="0"/>
              <a:t>HTree</a:t>
            </a:r>
            <a:r>
              <a:rPr lang="zh-CN" altLang="en-US" dirty="0" smtClean="0"/>
              <a:t>实现逻辑</a:t>
            </a:r>
            <a:endParaRPr lang="zh-CN" altLang="en-US" dirty="0"/>
          </a:p>
        </p:txBody>
      </p:sp>
      <p:sp>
        <p:nvSpPr>
          <p:cNvPr id="3" name="内容占位符 2"/>
          <p:cNvSpPr>
            <a:spLocks noGrp="1"/>
          </p:cNvSpPr>
          <p:nvPr>
            <p:ph idx="1"/>
          </p:nvPr>
        </p:nvSpPr>
        <p:spPr/>
        <p:txBody>
          <a:bodyPr>
            <a:normAutofit fontScale="62500" lnSpcReduction="20000"/>
          </a:bodyPr>
          <a:lstStyle/>
          <a:p>
            <a:pPr>
              <a:lnSpc>
                <a:spcPct val="120000"/>
              </a:lnSpc>
            </a:pPr>
            <a:r>
              <a:rPr lang="en-US" altLang="zh-CN" dirty="0" smtClean="0"/>
              <a:t>Bus coupler</a:t>
            </a:r>
            <a:r>
              <a:rPr lang="zh-CN" altLang="en-US" dirty="0" smtClean="0"/>
              <a:t>，负责排序窗口的访问频率，确定当前热点窗口序列的位置，并在访问聚簇区发生改变时，生成新的热点窗口序列并指示进行热点窗口平移</a:t>
            </a:r>
            <a:endParaRPr lang="en-US" altLang="zh-CN" dirty="0" smtClean="0"/>
          </a:p>
          <a:p>
            <a:pPr>
              <a:lnSpc>
                <a:spcPct val="120000"/>
              </a:lnSpc>
            </a:pPr>
            <a:r>
              <a:rPr lang="en-US" altLang="zh-CN" dirty="0" smtClean="0"/>
              <a:t>Secure memory</a:t>
            </a:r>
            <a:r>
              <a:rPr lang="zh-CN" altLang="en-US" dirty="0" smtClean="0"/>
              <a:t>：内容是不可窜改的，用于存放 </a:t>
            </a:r>
            <a:r>
              <a:rPr lang="en-US" altLang="zh-CN" dirty="0" smtClean="0"/>
              <a:t>Hash</a:t>
            </a:r>
            <a:r>
              <a:rPr lang="zh-CN" altLang="en-US" dirty="0" smtClean="0"/>
              <a:t>树的根节点（</a:t>
            </a:r>
            <a:r>
              <a:rPr lang="en-US" altLang="zh-CN" dirty="0" smtClean="0"/>
              <a:t>Root</a:t>
            </a:r>
            <a:r>
              <a:rPr lang="zh-CN" altLang="en-US" dirty="0" smtClean="0"/>
              <a:t>）和热点窗口</a:t>
            </a:r>
            <a:r>
              <a:rPr lang="en-US" altLang="zh-CN" dirty="0" smtClean="0"/>
              <a:t>Hash</a:t>
            </a:r>
            <a:r>
              <a:rPr lang="zh-CN" altLang="en-US" dirty="0" smtClean="0"/>
              <a:t>子树的顶节点（</a:t>
            </a:r>
            <a:r>
              <a:rPr lang="en-US" altLang="zh-CN" dirty="0" smtClean="0"/>
              <a:t> Root1 </a:t>
            </a:r>
            <a:r>
              <a:rPr lang="zh-CN" altLang="en-US" dirty="0" smtClean="0"/>
              <a:t>，</a:t>
            </a:r>
            <a:r>
              <a:rPr lang="en-US" altLang="zh-CN" dirty="0" smtClean="0"/>
              <a:t> Root2 </a:t>
            </a:r>
            <a:r>
              <a:rPr lang="zh-CN" altLang="en-US" dirty="0" smtClean="0"/>
              <a:t>，</a:t>
            </a:r>
            <a:r>
              <a:rPr lang="en-US" altLang="zh-CN" dirty="0" smtClean="0"/>
              <a:t>…</a:t>
            </a:r>
            <a:r>
              <a:rPr lang="zh-CN" altLang="en-US" dirty="0" smtClean="0"/>
              <a:t>）</a:t>
            </a:r>
            <a:endParaRPr lang="en-US" altLang="zh-CN" dirty="0" smtClean="0"/>
          </a:p>
          <a:p>
            <a:pPr>
              <a:lnSpc>
                <a:spcPct val="120000"/>
              </a:lnSpc>
            </a:pPr>
            <a:r>
              <a:rPr lang="en-US" altLang="zh-CN" dirty="0" smtClean="0"/>
              <a:t>Buffer</a:t>
            </a:r>
            <a:r>
              <a:rPr lang="zh-CN" altLang="en-US" dirty="0" smtClean="0"/>
              <a:t>：缓冲有全部热点窗口</a:t>
            </a:r>
            <a:r>
              <a:rPr lang="en-US" altLang="zh-CN" dirty="0" smtClean="0"/>
              <a:t>Hash</a:t>
            </a:r>
            <a:r>
              <a:rPr lang="zh-CN" altLang="en-US" dirty="0" smtClean="0"/>
              <a:t>子树，所有非热点窗口</a:t>
            </a:r>
            <a:r>
              <a:rPr lang="en-US" altLang="zh-CN" dirty="0" smtClean="0"/>
              <a:t>Hash</a:t>
            </a:r>
            <a:r>
              <a:rPr lang="zh-CN" altLang="en-US" dirty="0" smtClean="0"/>
              <a:t>子树的顶节点以及更上层整个</a:t>
            </a:r>
            <a:r>
              <a:rPr lang="en-US" altLang="zh-CN" dirty="0" smtClean="0"/>
              <a:t>Hash</a:t>
            </a:r>
            <a:r>
              <a:rPr lang="zh-CN" altLang="en-US" dirty="0" smtClean="0"/>
              <a:t>树剩余的内部节点</a:t>
            </a:r>
            <a:endParaRPr lang="en-US" altLang="zh-CN" dirty="0" smtClean="0"/>
          </a:p>
          <a:p>
            <a:pPr>
              <a:lnSpc>
                <a:spcPct val="120000"/>
              </a:lnSpc>
            </a:pPr>
            <a:r>
              <a:rPr lang="en-US" altLang="zh-CN" dirty="0" smtClean="0"/>
              <a:t>Transaction Queue</a:t>
            </a:r>
            <a:r>
              <a:rPr lang="zh-CN" altLang="en-US" dirty="0" smtClean="0"/>
              <a:t>： “弱脱机校验”，对于离散间隔小于校验延迟或者访问是连续发生的情况，通过缓冲若干次访问事务，实施一定程度的“脱机”以允许</a:t>
            </a:r>
            <a:r>
              <a:rPr lang="en-US" altLang="zh-CN" dirty="0" smtClean="0"/>
              <a:t>CPU</a:t>
            </a:r>
            <a:r>
              <a:rPr lang="zh-CN" altLang="en-US" dirty="0" smtClean="0"/>
              <a:t>在连续发起若干次访问事务时不必每次都等待校验完成，从而可以降低这些情形下校验延迟所带来的影响</a:t>
            </a:r>
            <a:endParaRPr lang="en-US" altLang="zh-CN" dirty="0" smtClean="0"/>
          </a:p>
          <a:p>
            <a:pPr>
              <a:lnSpc>
                <a:spcPct val="120000"/>
              </a:lnSpc>
            </a:pPr>
            <a:r>
              <a:rPr lang="en-US" altLang="zh-CN" dirty="0" smtClean="0"/>
              <a:t>Controller</a:t>
            </a:r>
            <a:r>
              <a:rPr lang="zh-CN" altLang="en-US" dirty="0" smtClean="0"/>
              <a:t>：根据所截获的存储器访问信息，按照前面定义的带热点窗口</a:t>
            </a:r>
            <a:r>
              <a:rPr lang="en-US" altLang="zh-CN" dirty="0" smtClean="0"/>
              <a:t>Hash</a:t>
            </a:r>
            <a:r>
              <a:rPr lang="zh-CN" altLang="en-US" dirty="0" smtClean="0"/>
              <a:t>树完整性校验算法，完成相应的处理</a:t>
            </a:r>
            <a:endParaRPr lang="en-US" altLang="zh-CN" dirty="0" smtClean="0"/>
          </a:p>
          <a:p>
            <a:pPr>
              <a:lnSpc>
                <a:spcPct val="120000"/>
              </a:lnSpc>
            </a:pPr>
            <a:r>
              <a:rPr lang="en-US" altLang="zh-CN" dirty="0" smtClean="0"/>
              <a:t>Indicator</a:t>
            </a:r>
            <a:r>
              <a:rPr lang="zh-CN" altLang="en-US" dirty="0" smtClean="0"/>
              <a:t>：包含两个信号一个用于指示下一存储器访问事务是否可以被初始化，也就是指示当前校验是否已完成，或者</a:t>
            </a:r>
            <a:r>
              <a:rPr lang="en-US" altLang="zh-CN" dirty="0" smtClean="0"/>
              <a:t>Transaction Queue</a:t>
            </a:r>
            <a:r>
              <a:rPr lang="zh-CN" altLang="en-US" dirty="0" smtClean="0"/>
              <a:t>中是否已有剩余空间另一个用于当校验器检测到完整性违反时通知系统</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1" algn="l" rtl="0">
              <a:spcBef>
                <a:spcPct val="0"/>
              </a:spcBef>
            </a:pPr>
            <a:r>
              <a:rPr lang="en-US" altLang="zh-CN" sz="2800" dirty="0" smtClean="0"/>
              <a:t>Iris: A Scalable Cloud File System with Efficient Integrity Checks</a:t>
            </a:r>
            <a:endParaRPr lang="zh-CN" altLang="en-US" dirty="0"/>
          </a:p>
        </p:txBody>
      </p:sp>
      <p:sp>
        <p:nvSpPr>
          <p:cNvPr id="3" name="内容占位符 2"/>
          <p:cNvSpPr>
            <a:spLocks noGrp="1"/>
          </p:cNvSpPr>
          <p:nvPr>
            <p:ph idx="1"/>
          </p:nvPr>
        </p:nvSpPr>
        <p:spPr/>
        <p:txBody>
          <a:bodyPr>
            <a:normAutofit/>
          </a:bodyPr>
          <a:lstStyle/>
          <a:p>
            <a:pPr>
              <a:buNone/>
            </a:pPr>
            <a:r>
              <a:rPr lang="zh-CN" altLang="en-US" dirty="0" smtClean="0"/>
              <a:t>作者及相关介绍</a:t>
            </a:r>
            <a:endParaRPr lang="en-US" altLang="zh-CN" dirty="0" smtClean="0"/>
          </a:p>
          <a:p>
            <a:r>
              <a:rPr lang="en-US" altLang="zh-CN" dirty="0" smtClean="0"/>
              <a:t>Emil </a:t>
            </a:r>
            <a:r>
              <a:rPr lang="en-US" altLang="zh-CN" dirty="0" err="1" smtClean="0"/>
              <a:t>Stefanov</a:t>
            </a:r>
            <a:endParaRPr lang="en-US" altLang="zh-CN" dirty="0" smtClean="0"/>
          </a:p>
          <a:p>
            <a:pPr lvl="1"/>
            <a:r>
              <a:rPr lang="en-US" dirty="0" smtClean="0"/>
              <a:t>UC Berkeley</a:t>
            </a:r>
          </a:p>
          <a:p>
            <a:pPr lvl="1"/>
            <a:r>
              <a:rPr lang="en-US" altLang="zh-CN" dirty="0" smtClean="0"/>
              <a:t>Research</a:t>
            </a:r>
            <a:r>
              <a:rPr lang="zh-CN" altLang="en-US" dirty="0" smtClean="0"/>
              <a:t>：</a:t>
            </a:r>
            <a:r>
              <a:rPr lang="en-US" dirty="0" smtClean="0"/>
              <a:t>information security, algorithms, machine learning, and software engineering</a:t>
            </a:r>
          </a:p>
          <a:p>
            <a:pPr lvl="1"/>
            <a:r>
              <a:rPr lang="en-US" dirty="0" smtClean="0"/>
              <a:t>Work Experience: RSA Labs, Microsoft, NVIDIA, Motorola, Purdue.</a:t>
            </a:r>
            <a:endParaRPr lang="en-US" altLang="zh-CN" dirty="0" smtClean="0"/>
          </a:p>
          <a:p>
            <a:r>
              <a:rPr lang="en-US" altLang="zh-CN" dirty="0" smtClean="0"/>
              <a:t>Marten van </a:t>
            </a:r>
            <a:r>
              <a:rPr lang="en-US" altLang="zh-CN" dirty="0" err="1" smtClean="0"/>
              <a:t>Dijk</a:t>
            </a:r>
            <a:r>
              <a:rPr lang="en-US" altLang="zh-CN" dirty="0" smtClean="0"/>
              <a:t>, </a:t>
            </a:r>
            <a:r>
              <a:rPr lang="en-US" altLang="zh-CN" dirty="0" err="1" smtClean="0"/>
              <a:t>Alina</a:t>
            </a:r>
            <a:r>
              <a:rPr lang="en-US" altLang="zh-CN" dirty="0" smtClean="0"/>
              <a:t> </a:t>
            </a:r>
            <a:r>
              <a:rPr lang="en-US" altLang="zh-CN" dirty="0" err="1" smtClean="0"/>
              <a:t>Oprea</a:t>
            </a:r>
            <a:r>
              <a:rPr lang="en-US" altLang="zh-CN" dirty="0" smtClean="0"/>
              <a:t>, Ari </a:t>
            </a:r>
            <a:r>
              <a:rPr lang="en-US" altLang="zh-CN" dirty="0" err="1" smtClean="0"/>
              <a:t>Juels</a:t>
            </a:r>
            <a:endParaRPr lang="en-US" altLang="zh-CN" dirty="0" smtClean="0"/>
          </a:p>
          <a:p>
            <a:pPr lvl="1"/>
            <a:r>
              <a:rPr lang="en-US" altLang="zh-CN" dirty="0" smtClean="0"/>
              <a:t>RSA Laboratories</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实验结果</a:t>
            </a:r>
            <a:endParaRPr lang="zh-CN" altLang="en-US" dirty="0"/>
          </a:p>
        </p:txBody>
      </p:sp>
      <p:sp>
        <p:nvSpPr>
          <p:cNvPr id="3" name="内容占位符 2"/>
          <p:cNvSpPr>
            <a:spLocks noGrp="1"/>
          </p:cNvSpPr>
          <p:nvPr>
            <p:ph idx="1"/>
          </p:nvPr>
        </p:nvSpPr>
        <p:spPr/>
        <p:txBody>
          <a:bodyPr/>
          <a:lstStyle/>
          <a:p>
            <a:endParaRPr lang="zh-CN" altLang="en-US"/>
          </a:p>
        </p:txBody>
      </p:sp>
      <p:pic>
        <p:nvPicPr>
          <p:cNvPr id="47105" name="Picture 1" descr="C:\Users\duckagent\AppData\Roaming\Tencent\Users\68833205\QQ\WinTemp\RichOle\9N]P_GH5~F)8EKN]Q)$6`K6.jpg"/>
          <p:cNvPicPr>
            <a:picLocks noChangeAspect="1" noChangeArrowheads="1"/>
          </p:cNvPicPr>
          <p:nvPr/>
        </p:nvPicPr>
        <p:blipFill>
          <a:blip r:embed="rId2"/>
          <a:srcRect/>
          <a:stretch>
            <a:fillRect/>
          </a:stretch>
        </p:blipFill>
        <p:spPr bwMode="auto">
          <a:xfrm>
            <a:off x="395536" y="2132856"/>
            <a:ext cx="4320480" cy="3676650"/>
          </a:xfrm>
          <a:prstGeom prst="rect">
            <a:avLst/>
          </a:prstGeom>
          <a:noFill/>
        </p:spPr>
      </p:pic>
      <p:pic>
        <p:nvPicPr>
          <p:cNvPr id="47106" name="Picture 2" descr="C:\Users\duckagent\AppData\Roaming\Tencent\Users\68833205\QQ\WinTemp\RichOle\5O]965@RX$_HR%~1WO}X513.jpg"/>
          <p:cNvPicPr>
            <a:picLocks noChangeAspect="1" noChangeArrowheads="1"/>
          </p:cNvPicPr>
          <p:nvPr/>
        </p:nvPicPr>
        <p:blipFill>
          <a:blip r:embed="rId3"/>
          <a:srcRect/>
          <a:stretch>
            <a:fillRect/>
          </a:stretch>
        </p:blipFill>
        <p:spPr bwMode="auto">
          <a:xfrm>
            <a:off x="4716016" y="2132856"/>
            <a:ext cx="4283968" cy="32670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实验结果</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46081" name="Picture 1" descr="C:\Users\duckagent\AppData\Roaming\Tencent\Users\68833205\QQ\WinTemp\RichOle\OG0Q$[3U15~M5V~KRW2DW64.jpg"/>
          <p:cNvPicPr>
            <a:picLocks noChangeAspect="1" noChangeArrowheads="1"/>
          </p:cNvPicPr>
          <p:nvPr/>
        </p:nvPicPr>
        <p:blipFill>
          <a:blip r:embed="rId2"/>
          <a:srcRect/>
          <a:stretch>
            <a:fillRect/>
          </a:stretch>
        </p:blipFill>
        <p:spPr bwMode="auto">
          <a:xfrm>
            <a:off x="323528" y="2276872"/>
            <a:ext cx="4355976" cy="3390900"/>
          </a:xfrm>
          <a:prstGeom prst="rect">
            <a:avLst/>
          </a:prstGeom>
          <a:noFill/>
        </p:spPr>
      </p:pic>
      <p:pic>
        <p:nvPicPr>
          <p:cNvPr id="46082" name="Picture 2" descr="C:\Users\duckagent\AppData\Roaming\Tencent\Users\68833205\QQ\WinTemp\RichOle\UBG{(90H[X(_FNQ_AS)FZ9M.jpg"/>
          <p:cNvPicPr>
            <a:picLocks noChangeAspect="1" noChangeArrowheads="1"/>
          </p:cNvPicPr>
          <p:nvPr/>
        </p:nvPicPr>
        <p:blipFill>
          <a:blip r:embed="rId3"/>
          <a:srcRect/>
          <a:stretch>
            <a:fillRect/>
          </a:stretch>
        </p:blipFill>
        <p:spPr bwMode="auto">
          <a:xfrm>
            <a:off x="4572000" y="2276872"/>
            <a:ext cx="4320480" cy="287655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主要内容</a:t>
            </a:r>
            <a:endParaRPr lang="zh-CN" altLang="en-US" dirty="0"/>
          </a:p>
        </p:txBody>
      </p:sp>
      <p:sp>
        <p:nvSpPr>
          <p:cNvPr id="3" name="内容占位符 2"/>
          <p:cNvSpPr>
            <a:spLocks noGrp="1"/>
          </p:cNvSpPr>
          <p:nvPr>
            <p:ph idx="1"/>
          </p:nvPr>
        </p:nvSpPr>
        <p:spPr/>
        <p:txBody>
          <a:bodyPr/>
          <a:lstStyle/>
          <a:p>
            <a:r>
              <a:rPr lang="zh-CN" altLang="en-US" dirty="0" smtClean="0"/>
              <a:t>研究背景</a:t>
            </a:r>
            <a:endParaRPr lang="en-US" altLang="zh-CN" dirty="0" smtClean="0"/>
          </a:p>
          <a:p>
            <a:r>
              <a:rPr lang="zh-CN" altLang="en-US" dirty="0" smtClean="0"/>
              <a:t>研究目标</a:t>
            </a:r>
            <a:endParaRPr lang="en-US" altLang="zh-CN" dirty="0" smtClean="0"/>
          </a:p>
          <a:p>
            <a:r>
              <a:rPr lang="en-US" altLang="zh-CN" dirty="0" smtClean="0"/>
              <a:t>Iris</a:t>
            </a:r>
            <a:r>
              <a:rPr lang="zh-CN" altLang="en-US" dirty="0" smtClean="0"/>
              <a:t>验证结构</a:t>
            </a:r>
            <a:endParaRPr lang="en-US" altLang="zh-CN" dirty="0" smtClean="0"/>
          </a:p>
          <a:p>
            <a:r>
              <a:rPr lang="en-US" altLang="zh-CN" dirty="0" smtClean="0"/>
              <a:t>Dynamic Proofs of </a:t>
            </a:r>
            <a:r>
              <a:rPr lang="en-US" altLang="zh-CN" dirty="0" err="1" smtClean="0"/>
              <a:t>Retrievability</a:t>
            </a:r>
            <a:endParaRPr lang="en-US" altLang="zh-CN" dirty="0" smtClean="0"/>
          </a:p>
          <a:p>
            <a:r>
              <a:rPr lang="en-US" altLang="zh-CN" dirty="0" smtClean="0"/>
              <a:t>Iris</a:t>
            </a:r>
            <a:r>
              <a:rPr lang="zh-CN" altLang="en-US" dirty="0" smtClean="0"/>
              <a:t>系统架构</a:t>
            </a:r>
            <a:endParaRPr lang="en-US" altLang="zh-CN" dirty="0" smtClean="0"/>
          </a:p>
          <a:p>
            <a:r>
              <a:rPr lang="zh-CN" altLang="en-US" dirty="0" smtClean="0"/>
              <a:t>实验结果</a:t>
            </a:r>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 </a:t>
            </a:r>
            <a:r>
              <a:rPr lang="zh-CN" altLang="en-US" dirty="0" smtClean="0"/>
              <a:t>用户将大量数据放入云中</a:t>
            </a:r>
            <a:endParaRPr lang="en-US" altLang="zh-CN" dirty="0" smtClean="0"/>
          </a:p>
          <a:p>
            <a:pPr lvl="1"/>
            <a:r>
              <a:rPr lang="zh-CN" altLang="en-US" dirty="0" smtClean="0"/>
              <a:t>优点：运营管理简单，价格低廉，灵活性高</a:t>
            </a:r>
            <a:endParaRPr lang="en-US" altLang="zh-CN" dirty="0" smtClean="0"/>
          </a:p>
          <a:p>
            <a:pPr lvl="1"/>
            <a:r>
              <a:rPr lang="zh-CN" altLang="en-US" dirty="0" smtClean="0"/>
              <a:t>缺点：租户丧失了对己方计算资源的控制权</a:t>
            </a:r>
            <a:endParaRPr lang="en-US" altLang="zh-CN" dirty="0" smtClean="0"/>
          </a:p>
          <a:p>
            <a:pPr lvl="1"/>
            <a:r>
              <a:rPr lang="zh-CN" altLang="en-US" dirty="0" smtClean="0"/>
              <a:t>问题：数据完整性问题，租户很难发现恶意人员对数据的篡改和删除</a:t>
            </a:r>
            <a:endParaRPr lang="en-US" altLang="zh-CN" dirty="0" smtClean="0"/>
          </a:p>
          <a:p>
            <a:r>
              <a:rPr lang="en-US" altLang="zh-CN" dirty="0" smtClean="0"/>
              <a:t>Iris</a:t>
            </a:r>
          </a:p>
          <a:p>
            <a:pPr lvl="1"/>
            <a:r>
              <a:rPr lang="en-US" altLang="zh-CN" dirty="0" smtClean="0"/>
              <a:t>A cloud-oriented authenticated file system</a:t>
            </a:r>
          </a:p>
          <a:p>
            <a:pPr lvl="1"/>
            <a:r>
              <a:rPr lang="zh-CN" altLang="en-US" dirty="0" smtClean="0"/>
              <a:t>为租户提供有效的实时的完整性保护</a:t>
            </a:r>
            <a:endParaRPr lang="en-US" altLang="zh-CN" dirty="0" smtClean="0"/>
          </a:p>
          <a:p>
            <a:pPr lvl="1"/>
            <a:r>
              <a:rPr lang="zh-CN" altLang="en-US" dirty="0" smtClean="0"/>
              <a:t>适用于单个的企业级租户云关系（</a:t>
            </a:r>
            <a:r>
              <a:rPr lang="en-US" altLang="zh-CN" dirty="0" smtClean="0"/>
              <a:t> Iris specifically supports the common case of a single enterprise-class tenant-cloud relationship, i.e., a file system resident on a single cloud (although potentially a multi-tenant one) </a:t>
            </a:r>
            <a:r>
              <a:rPr lang="zh-CN" altLang="en-US" dirty="0" smtClean="0"/>
              <a:t>）</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研究目标</a:t>
            </a:r>
            <a:endParaRPr lang="zh-CN" altLang="en-US" dirty="0"/>
          </a:p>
        </p:txBody>
      </p:sp>
      <p:sp>
        <p:nvSpPr>
          <p:cNvPr id="3" name="内容占位符 2"/>
          <p:cNvSpPr>
            <a:spLocks noGrp="1"/>
          </p:cNvSpPr>
          <p:nvPr>
            <p:ph idx="1"/>
          </p:nvPr>
        </p:nvSpPr>
        <p:spPr/>
        <p:txBody>
          <a:bodyPr/>
          <a:lstStyle/>
          <a:p>
            <a:pPr marL="514350" indent="-514350"/>
            <a:r>
              <a:rPr lang="zh-CN" altLang="en-US" dirty="0" smtClean="0"/>
              <a:t>为云中大规模高并发的文件管理系统提供一个有效的实时完整性保护机制，保护数据同时将对系统效率的影响减到最低</a:t>
            </a:r>
            <a:endParaRPr lang="en-US" altLang="zh-CN" dirty="0" smtClean="0"/>
          </a:p>
          <a:p>
            <a:pPr marL="788670" lvl="1" indent="-514350">
              <a:buFont typeface="+mj-lt"/>
              <a:buAutoNum type="arabicPeriod"/>
            </a:pPr>
            <a:r>
              <a:rPr lang="zh-CN" altLang="en-US" dirty="0" smtClean="0"/>
              <a:t>提供一种灵活的验证结构，可以同时验证文件数据块和文件系统目录结构</a:t>
            </a:r>
            <a:endParaRPr lang="en-US" altLang="zh-CN" dirty="0" smtClean="0"/>
          </a:p>
          <a:p>
            <a:pPr marL="788670" lvl="1" indent="-514350">
              <a:buFont typeface="+mj-lt"/>
              <a:buAutoNum type="arabicPeriod"/>
            </a:pPr>
            <a:r>
              <a:rPr lang="zh-CN" altLang="en-US" dirty="0" smtClean="0"/>
              <a:t>支持动态</a:t>
            </a:r>
            <a:r>
              <a:rPr lang="en-US" altLang="zh-CN" dirty="0" err="1" smtClean="0"/>
              <a:t>PoR</a:t>
            </a:r>
            <a:r>
              <a:rPr lang="zh-CN" altLang="en-US" dirty="0" smtClean="0"/>
              <a:t>协议</a:t>
            </a:r>
            <a:endParaRPr lang="en-US" altLang="zh-CN" dirty="0" smtClean="0"/>
          </a:p>
          <a:p>
            <a:pPr marL="788670" lvl="1" indent="-514350">
              <a:buFont typeface="+mj-lt"/>
              <a:buAutoNum type="arabicPeriod"/>
            </a:pPr>
            <a:r>
              <a:rPr lang="zh-CN" altLang="en-US" dirty="0" smtClean="0"/>
              <a:t>支持租户并发请求，利用多级缓存机制降低完整性验证的消耗代价</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Iris</a:t>
            </a:r>
            <a:r>
              <a:rPr lang="zh-CN" altLang="en-US" dirty="0" smtClean="0"/>
              <a:t>验证结构</a:t>
            </a:r>
            <a:endParaRPr lang="zh-CN" altLang="en-US" dirty="0"/>
          </a:p>
        </p:txBody>
      </p:sp>
      <p:sp>
        <p:nvSpPr>
          <p:cNvPr id="3" name="内容占位符 2"/>
          <p:cNvSpPr>
            <a:spLocks noGrp="1"/>
          </p:cNvSpPr>
          <p:nvPr>
            <p:ph idx="1"/>
          </p:nvPr>
        </p:nvSpPr>
        <p:spPr>
          <a:xfrm>
            <a:off x="251520" y="1772816"/>
            <a:ext cx="3816424" cy="4572000"/>
          </a:xfrm>
        </p:spPr>
        <p:txBody>
          <a:bodyPr>
            <a:normAutofit/>
          </a:bodyPr>
          <a:lstStyle/>
          <a:p>
            <a:r>
              <a:rPr lang="zh-CN" altLang="en-US" dirty="0" smtClean="0"/>
              <a:t>建立平衡二叉</a:t>
            </a:r>
            <a:r>
              <a:rPr lang="en-US" altLang="zh-CN" dirty="0" err="1" smtClean="0"/>
              <a:t>Merkle</a:t>
            </a:r>
            <a:r>
              <a:rPr lang="zh-CN" altLang="en-US" dirty="0" smtClean="0"/>
              <a:t>树，可以支持目录结构与文件同时验证</a:t>
            </a:r>
            <a:endParaRPr lang="en-US" altLang="zh-CN" dirty="0" smtClean="0"/>
          </a:p>
          <a:p>
            <a:pPr marL="268288" lvl="1" indent="-101600">
              <a:buFont typeface="+mj-lt"/>
              <a:buAutoNum type="arabicPeriod"/>
            </a:pPr>
            <a:r>
              <a:rPr lang="zh-CN" altLang="en-US" dirty="0" smtClean="0"/>
              <a:t>将文件系统的目录树转化为</a:t>
            </a:r>
            <a:r>
              <a:rPr lang="en-US" altLang="zh-CN" dirty="0" err="1" smtClean="0"/>
              <a:t>Merkle</a:t>
            </a:r>
            <a:r>
              <a:rPr lang="zh-CN" altLang="en-US" dirty="0" smtClean="0"/>
              <a:t>树，每个子目录映射为一个目录子树</a:t>
            </a:r>
            <a:endParaRPr lang="en-US" altLang="zh-CN" dirty="0" smtClean="0"/>
          </a:p>
          <a:p>
            <a:pPr marL="268288" lvl="1" indent="-101600">
              <a:buFont typeface="+mj-lt"/>
              <a:buAutoNum type="arabicPeriod"/>
            </a:pPr>
            <a:r>
              <a:rPr lang="zh-CN" altLang="en-US" dirty="0" smtClean="0"/>
              <a:t>为每个文件建立文件版本树树，叶子节点为文件块的哈希值。</a:t>
            </a:r>
          </a:p>
          <a:p>
            <a:pPr marL="992188" lvl="1" indent="-457200">
              <a:buFont typeface="+mj-lt"/>
              <a:buAutoNum type="arabicPeriod"/>
            </a:pPr>
            <a:endParaRPr lang="en-US" altLang="zh-CN" dirty="0" smtClean="0"/>
          </a:p>
          <a:p>
            <a:pPr marL="514350" indent="-514350">
              <a:buFont typeface="+mj-lt"/>
              <a:buAutoNum type="arabicPeriod"/>
            </a:pPr>
            <a:endParaRPr lang="zh-CN" altLang="en-US" dirty="0"/>
          </a:p>
        </p:txBody>
      </p:sp>
      <p:pic>
        <p:nvPicPr>
          <p:cNvPr id="31745" name="Picture 1" descr="C:\Users\duckagent\AppData\Roaming\Tencent\Users\68833205\QQ\WinTemp\RichOle\BO~5YT%V6DJFFPZQ%SCZ7~4.jpg"/>
          <p:cNvPicPr>
            <a:picLocks noChangeAspect="1" noChangeArrowheads="1"/>
          </p:cNvPicPr>
          <p:nvPr/>
        </p:nvPicPr>
        <p:blipFill>
          <a:blip r:embed="rId2"/>
          <a:srcRect/>
          <a:stretch>
            <a:fillRect/>
          </a:stretch>
        </p:blipFill>
        <p:spPr bwMode="auto">
          <a:xfrm>
            <a:off x="3923928" y="2420888"/>
            <a:ext cx="5029200" cy="32861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971600" y="908720"/>
            <a:ext cx="6934200" cy="4378325"/>
          </a:xfrm>
        </p:spPr>
        <p:txBody>
          <a:bodyPr>
            <a:normAutofit/>
          </a:bodyPr>
          <a:lstStyle/>
          <a:p>
            <a:pPr>
              <a:buNone/>
            </a:pPr>
            <a:r>
              <a:rPr lang="en-US" altLang="zh-CN" sz="2000" dirty="0" smtClean="0"/>
              <a:t>2. </a:t>
            </a:r>
            <a:r>
              <a:rPr lang="zh-CN" altLang="en-US" sz="2000" dirty="0" smtClean="0"/>
              <a:t>建立文件版本树</a:t>
            </a:r>
            <a:endParaRPr lang="en-US" altLang="zh-CN" sz="2000" dirty="0" smtClean="0"/>
          </a:p>
          <a:p>
            <a:pPr>
              <a:buNone/>
            </a:pPr>
            <a:r>
              <a:rPr lang="en-US" altLang="zh-CN" sz="2000" dirty="0" smtClean="0"/>
              <a:t>    </a:t>
            </a:r>
            <a:r>
              <a:rPr lang="zh-CN" altLang="en-US" sz="2000" dirty="0" smtClean="0"/>
              <a:t>为每个文件子树内部节点添加版本号，将连续更新的文件块压缩到一个节点中，如果一个文件总是进行连续写操作，该文件的文件版本树只包括一个根节点。</a:t>
            </a:r>
            <a:endParaRPr lang="en-US" altLang="zh-CN" sz="2000" dirty="0" smtClean="0"/>
          </a:p>
        </p:txBody>
      </p:sp>
      <p:pic>
        <p:nvPicPr>
          <p:cNvPr id="33793" name="Picture 1" descr="C:\Users\duckagent\AppData\Roaming\Tencent\Users\68833205\QQ\WinTemp\RichOle\4R[Z6B739HXHM$U@`{PRA(G.jpg"/>
          <p:cNvPicPr>
            <a:picLocks noChangeAspect="1" noChangeArrowheads="1"/>
          </p:cNvPicPr>
          <p:nvPr/>
        </p:nvPicPr>
        <p:blipFill>
          <a:blip r:embed="rId2"/>
          <a:srcRect/>
          <a:stretch>
            <a:fillRect/>
          </a:stretch>
        </p:blipFill>
        <p:spPr bwMode="auto">
          <a:xfrm>
            <a:off x="1403648" y="2420888"/>
            <a:ext cx="6264696" cy="2326184"/>
          </a:xfrm>
          <a:prstGeom prst="rect">
            <a:avLst/>
          </a:prstGeom>
          <a:noFill/>
        </p:spPr>
      </p:pic>
      <p:sp>
        <p:nvSpPr>
          <p:cNvPr id="5" name="矩形 4"/>
          <p:cNvSpPr/>
          <p:nvPr/>
        </p:nvSpPr>
        <p:spPr>
          <a:xfrm>
            <a:off x="1259632" y="4797152"/>
            <a:ext cx="6984776" cy="1200329"/>
          </a:xfrm>
          <a:prstGeom prst="rect">
            <a:avLst/>
          </a:prstGeom>
        </p:spPr>
        <p:txBody>
          <a:bodyPr wrap="square">
            <a:spAutoFit/>
          </a:bodyPr>
          <a:lstStyle/>
          <a:p>
            <a:r>
              <a:rPr lang="en-US" altLang="zh-CN" dirty="0" smtClean="0"/>
              <a:t>File version tree for a file with 16 blocks. Blocks 0-3 and 10-13 have been written twice, all other blocks have been written once. White nodes on the left are removed in the compacted version on the right. Version numbers are adjacent to nodes.</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7467600" cy="634082"/>
          </a:xfrm>
        </p:spPr>
        <p:txBody>
          <a:bodyPr>
            <a:normAutofit fontScale="90000"/>
          </a:bodyPr>
          <a:lstStyle/>
          <a:p>
            <a:r>
              <a:rPr lang="en-US" altLang="zh-CN" dirty="0">
                <a:ea typeface="宋体" pitchFamily="2" charset="-122"/>
              </a:rPr>
              <a:t>Proofs of </a:t>
            </a:r>
            <a:r>
              <a:rPr lang="en-US" altLang="zh-CN" dirty="0" err="1">
                <a:ea typeface="宋体" pitchFamily="2" charset="-122"/>
              </a:rPr>
              <a:t>Retrievability</a:t>
            </a:r>
            <a:r>
              <a:rPr lang="en-US" altLang="zh-CN" dirty="0">
                <a:ea typeface="宋体" pitchFamily="2" charset="-122"/>
              </a:rPr>
              <a:t> (PORs)</a:t>
            </a:r>
          </a:p>
        </p:txBody>
      </p:sp>
      <p:sp>
        <p:nvSpPr>
          <p:cNvPr id="27" name="灯片编号占位符 3"/>
          <p:cNvSpPr>
            <a:spLocks noGrp="1"/>
          </p:cNvSpPr>
          <p:nvPr>
            <p:ph type="sldNum" sz="quarter" idx="12"/>
          </p:nvPr>
        </p:nvSpPr>
        <p:spPr>
          <a:xfrm>
            <a:off x="6553200" y="6245225"/>
            <a:ext cx="2133600" cy="476250"/>
          </a:xfrm>
          <a:prstGeom prst="rect">
            <a:avLst/>
          </a:prstGeom>
        </p:spPr>
        <p:txBody>
          <a:bodyPr/>
          <a:lstStyle/>
          <a:p>
            <a:fld id="{B561F4AC-421C-4766-84D3-D885994472B1}" type="slidenum">
              <a:rPr lang="en-US" altLang="zh-CN"/>
              <a:pPr/>
              <a:t>9</a:t>
            </a:fld>
            <a:endParaRPr lang="en-US" altLang="zh-CN"/>
          </a:p>
        </p:txBody>
      </p:sp>
      <p:grpSp>
        <p:nvGrpSpPr>
          <p:cNvPr id="2" name="Group 32"/>
          <p:cNvGrpSpPr>
            <a:grpSpLocks/>
          </p:cNvGrpSpPr>
          <p:nvPr/>
        </p:nvGrpSpPr>
        <p:grpSpPr bwMode="auto">
          <a:xfrm>
            <a:off x="2362200" y="4267200"/>
            <a:ext cx="3411538" cy="457200"/>
            <a:chOff x="1488" y="2688"/>
            <a:chExt cx="2149" cy="288"/>
          </a:xfrm>
        </p:grpSpPr>
        <p:sp>
          <p:nvSpPr>
            <p:cNvPr id="25608" name="Rectangle 8"/>
            <p:cNvSpPr>
              <a:spLocks noChangeArrowheads="1"/>
            </p:cNvSpPr>
            <p:nvPr/>
          </p:nvSpPr>
          <p:spPr bwMode="auto">
            <a:xfrm>
              <a:off x="1488" y="2688"/>
              <a:ext cx="2149" cy="288"/>
            </a:xfrm>
            <a:prstGeom prst="rect">
              <a:avLst/>
            </a:prstGeom>
            <a:solidFill>
              <a:schemeClr val="accent1"/>
            </a:solidFill>
            <a:ln w="12700" algn="ctr">
              <a:solidFill>
                <a:schemeClr val="tx1"/>
              </a:solidFill>
              <a:miter lim="800000"/>
              <a:headEnd/>
              <a:tailEnd/>
            </a:ln>
            <a:effectLst/>
          </p:spPr>
          <p:txBody>
            <a:bodyPr wrap="none" lIns="0" tIns="0" rIns="0" bIns="0" anchor="ctr"/>
            <a:lstStyle/>
            <a:p>
              <a:endParaRPr lang="zh-CN" altLang="en-US"/>
            </a:p>
          </p:txBody>
        </p:sp>
        <p:sp>
          <p:nvSpPr>
            <p:cNvPr id="25612" name="Line 12"/>
            <p:cNvSpPr>
              <a:spLocks noChangeShapeType="1"/>
            </p:cNvSpPr>
            <p:nvPr/>
          </p:nvSpPr>
          <p:spPr bwMode="auto">
            <a:xfrm>
              <a:off x="1703"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13" name="Line 13"/>
            <p:cNvSpPr>
              <a:spLocks noChangeShapeType="1"/>
            </p:cNvSpPr>
            <p:nvPr/>
          </p:nvSpPr>
          <p:spPr bwMode="auto">
            <a:xfrm>
              <a:off x="1918"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14" name="Line 14"/>
            <p:cNvSpPr>
              <a:spLocks noChangeShapeType="1"/>
            </p:cNvSpPr>
            <p:nvPr/>
          </p:nvSpPr>
          <p:spPr bwMode="auto">
            <a:xfrm>
              <a:off x="2160"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15" name="Line 15"/>
            <p:cNvSpPr>
              <a:spLocks noChangeShapeType="1"/>
            </p:cNvSpPr>
            <p:nvPr/>
          </p:nvSpPr>
          <p:spPr bwMode="auto">
            <a:xfrm>
              <a:off x="3422"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21" name="Line 21"/>
            <p:cNvSpPr>
              <a:spLocks noChangeShapeType="1"/>
            </p:cNvSpPr>
            <p:nvPr/>
          </p:nvSpPr>
          <p:spPr bwMode="auto">
            <a:xfrm>
              <a:off x="2400"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22" name="Line 22"/>
            <p:cNvSpPr>
              <a:spLocks noChangeShapeType="1"/>
            </p:cNvSpPr>
            <p:nvPr/>
          </p:nvSpPr>
          <p:spPr bwMode="auto">
            <a:xfrm>
              <a:off x="2688"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23" name="Line 23"/>
            <p:cNvSpPr>
              <a:spLocks noChangeShapeType="1"/>
            </p:cNvSpPr>
            <p:nvPr/>
          </p:nvSpPr>
          <p:spPr bwMode="auto">
            <a:xfrm>
              <a:off x="2928"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24" name="Line 24"/>
            <p:cNvSpPr>
              <a:spLocks noChangeShapeType="1"/>
            </p:cNvSpPr>
            <p:nvPr/>
          </p:nvSpPr>
          <p:spPr bwMode="auto">
            <a:xfrm>
              <a:off x="3168"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grpSp>
      <p:pic>
        <p:nvPicPr>
          <p:cNvPr id="25604" name="Picture 4" descr="Cloud 06"/>
          <p:cNvPicPr>
            <a:picLocks noChangeAspect="1" noChangeArrowheads="1"/>
          </p:cNvPicPr>
          <p:nvPr/>
        </p:nvPicPr>
        <p:blipFill>
          <a:blip r:embed="rId3"/>
          <a:srcRect/>
          <a:stretch>
            <a:fillRect/>
          </a:stretch>
        </p:blipFill>
        <p:spPr bwMode="auto">
          <a:xfrm>
            <a:off x="1905000" y="914400"/>
            <a:ext cx="5715000" cy="2133600"/>
          </a:xfrm>
          <a:prstGeom prst="rect">
            <a:avLst/>
          </a:prstGeom>
          <a:noFill/>
        </p:spPr>
      </p:pic>
      <p:sp>
        <p:nvSpPr>
          <p:cNvPr id="25605" name="Text Box 5"/>
          <p:cNvSpPr txBox="1">
            <a:spLocks noChangeArrowheads="1"/>
          </p:cNvSpPr>
          <p:nvPr/>
        </p:nvSpPr>
        <p:spPr bwMode="auto">
          <a:xfrm>
            <a:off x="533400" y="1371600"/>
            <a:ext cx="1066800" cy="738664"/>
          </a:xfrm>
          <a:prstGeom prst="rect">
            <a:avLst/>
          </a:prstGeom>
          <a:noFill/>
          <a:ln w="9525" algn="ctr">
            <a:noFill/>
            <a:miter lim="800000"/>
            <a:headEnd/>
            <a:tailEnd/>
          </a:ln>
          <a:effectLst/>
        </p:spPr>
        <p:txBody>
          <a:bodyPr lIns="0" tIns="0" rIns="0" bIns="0">
            <a:spAutoFit/>
          </a:bodyPr>
          <a:lstStyle/>
          <a:p>
            <a:pPr defTabSz="3135313" eaLnBrk="0" hangingPunct="0"/>
            <a:r>
              <a:rPr lang="en-US" altLang="zh-CN" sz="2400" dirty="0" smtClean="0">
                <a:solidFill>
                  <a:srgbClr val="CC0000"/>
                </a:solidFill>
                <a:latin typeface="Times New Roman" pitchFamily="18" charset="0"/>
                <a:ea typeface="宋体" pitchFamily="2" charset="-122"/>
                <a:cs typeface="Times New Roman" pitchFamily="18" charset="0"/>
              </a:rPr>
              <a:t>Storage </a:t>
            </a:r>
            <a:r>
              <a:rPr lang="en-US" altLang="zh-CN" sz="2400" dirty="0">
                <a:solidFill>
                  <a:srgbClr val="CC0000"/>
                </a:solidFill>
                <a:latin typeface="Times New Roman" pitchFamily="18" charset="0"/>
                <a:ea typeface="宋体" pitchFamily="2" charset="-122"/>
                <a:cs typeface="Times New Roman" pitchFamily="18" charset="0"/>
              </a:rPr>
              <a:t>Provider</a:t>
            </a:r>
          </a:p>
        </p:txBody>
      </p:sp>
      <p:pic>
        <p:nvPicPr>
          <p:cNvPr id="25606" name="Picture 6" descr="At the Computer 087"/>
          <p:cNvPicPr>
            <a:picLocks noChangeAspect="1" noChangeArrowheads="1"/>
          </p:cNvPicPr>
          <p:nvPr/>
        </p:nvPicPr>
        <p:blipFill>
          <a:blip r:embed="rId4"/>
          <a:srcRect/>
          <a:stretch>
            <a:fillRect/>
          </a:stretch>
        </p:blipFill>
        <p:spPr bwMode="auto">
          <a:xfrm>
            <a:off x="3765550" y="5076825"/>
            <a:ext cx="1873250" cy="1552575"/>
          </a:xfrm>
          <a:prstGeom prst="rect">
            <a:avLst/>
          </a:prstGeom>
          <a:noFill/>
        </p:spPr>
      </p:pic>
      <p:sp>
        <p:nvSpPr>
          <p:cNvPr id="25607" name="Text Box 7"/>
          <p:cNvSpPr txBox="1">
            <a:spLocks noChangeArrowheads="1"/>
          </p:cNvSpPr>
          <p:nvPr/>
        </p:nvSpPr>
        <p:spPr bwMode="auto">
          <a:xfrm>
            <a:off x="2381250" y="5578475"/>
            <a:ext cx="742950" cy="365125"/>
          </a:xfrm>
          <a:prstGeom prst="rect">
            <a:avLst/>
          </a:prstGeom>
          <a:noFill/>
          <a:ln w="9525" algn="ctr">
            <a:noFill/>
            <a:miter lim="800000"/>
            <a:headEnd/>
            <a:tailEnd/>
          </a:ln>
          <a:effectLst/>
        </p:spPr>
        <p:txBody>
          <a:bodyPr wrap="none" lIns="0" tIns="0" rIns="0" bIns="0">
            <a:spAutoFit/>
          </a:bodyPr>
          <a:lstStyle/>
          <a:p>
            <a:pPr defTabSz="3135313" eaLnBrk="0" hangingPunct="0"/>
            <a:r>
              <a:rPr lang="en-US" altLang="zh-CN" sz="2400">
                <a:solidFill>
                  <a:srgbClr val="CC0000"/>
                </a:solidFill>
                <a:latin typeface="Times New Roman" pitchFamily="18" charset="0"/>
                <a:ea typeface="宋体" pitchFamily="2" charset="-122"/>
                <a:cs typeface="Times New Roman" pitchFamily="18" charset="0"/>
              </a:rPr>
              <a:t>Client</a:t>
            </a:r>
          </a:p>
        </p:txBody>
      </p:sp>
      <p:sp>
        <p:nvSpPr>
          <p:cNvPr id="25609" name="Text Box 9"/>
          <p:cNvSpPr txBox="1">
            <a:spLocks noChangeArrowheads="1"/>
          </p:cNvSpPr>
          <p:nvPr/>
        </p:nvSpPr>
        <p:spPr bwMode="auto">
          <a:xfrm>
            <a:off x="3886200" y="4237038"/>
            <a:ext cx="341313" cy="487362"/>
          </a:xfrm>
          <a:prstGeom prst="rect">
            <a:avLst/>
          </a:prstGeom>
          <a:noFill/>
          <a:ln w="12700" algn="ctr">
            <a:noFill/>
            <a:miter lim="800000"/>
            <a:headEnd/>
            <a:tailEnd/>
          </a:ln>
          <a:effectLst/>
        </p:spPr>
        <p:txBody>
          <a:bodyPr lIns="0" tIns="0" rIns="0" bIns="0">
            <a:spAutoFit/>
          </a:bodyPr>
          <a:lstStyle/>
          <a:p>
            <a:pPr>
              <a:spcBef>
                <a:spcPct val="50000"/>
              </a:spcBef>
            </a:pPr>
            <a:r>
              <a:rPr lang="en-US" altLang="zh-CN" sz="3200" i="1">
                <a:solidFill>
                  <a:schemeClr val="accent2"/>
                </a:solidFill>
                <a:ea typeface="宋体" pitchFamily="2" charset="-122"/>
              </a:rPr>
              <a:t>F</a:t>
            </a:r>
          </a:p>
        </p:txBody>
      </p:sp>
      <p:sp>
        <p:nvSpPr>
          <p:cNvPr id="25619" name="AutoShape 19"/>
          <p:cNvSpPr>
            <a:spLocks/>
          </p:cNvSpPr>
          <p:nvPr/>
        </p:nvSpPr>
        <p:spPr bwMode="auto">
          <a:xfrm rot="16200000">
            <a:off x="6286500" y="4381500"/>
            <a:ext cx="152400" cy="990600"/>
          </a:xfrm>
          <a:prstGeom prst="leftBrace">
            <a:avLst>
              <a:gd name="adj1" fmla="val 54167"/>
              <a:gd name="adj2" fmla="val 50000"/>
            </a:avLst>
          </a:prstGeom>
          <a:noFill/>
          <a:ln w="25400">
            <a:solidFill>
              <a:schemeClr val="accent2"/>
            </a:solidFill>
            <a:round/>
            <a:headEnd/>
            <a:tailEnd/>
          </a:ln>
          <a:effectLst/>
        </p:spPr>
        <p:txBody>
          <a:bodyPr wrap="none" lIns="0" tIns="0" rIns="0" bIns="0" anchor="ctr"/>
          <a:lstStyle/>
          <a:p>
            <a:endParaRPr lang="zh-CN" altLang="en-US"/>
          </a:p>
        </p:txBody>
      </p:sp>
      <p:sp>
        <p:nvSpPr>
          <p:cNvPr id="25620" name="Text Box 20"/>
          <p:cNvSpPr txBox="1">
            <a:spLocks noChangeArrowheads="1"/>
          </p:cNvSpPr>
          <p:nvPr/>
        </p:nvSpPr>
        <p:spPr bwMode="auto">
          <a:xfrm>
            <a:off x="5842000" y="5029200"/>
            <a:ext cx="1322288" cy="304800"/>
          </a:xfrm>
          <a:prstGeom prst="rect">
            <a:avLst/>
          </a:prstGeom>
          <a:noFill/>
          <a:ln w="12700" algn="ctr">
            <a:noFill/>
            <a:miter lim="800000"/>
            <a:headEnd/>
            <a:tailEnd/>
          </a:ln>
          <a:effectLst/>
        </p:spPr>
        <p:txBody>
          <a:bodyPr wrap="square" lIns="0" tIns="0" rIns="0" bIns="0">
            <a:spAutoFit/>
          </a:bodyPr>
          <a:lstStyle/>
          <a:p>
            <a:pPr>
              <a:spcBef>
                <a:spcPct val="50000"/>
              </a:spcBef>
            </a:pPr>
            <a:r>
              <a:rPr lang="en-US" altLang="zh-CN" sz="2000" dirty="0">
                <a:solidFill>
                  <a:schemeClr val="accent2"/>
                </a:solidFill>
                <a:ea typeface="宋体" pitchFamily="2" charset="-122"/>
              </a:rPr>
              <a:t>Encoding</a:t>
            </a:r>
          </a:p>
        </p:txBody>
      </p:sp>
      <p:grpSp>
        <p:nvGrpSpPr>
          <p:cNvPr id="3" name="Group 27"/>
          <p:cNvGrpSpPr>
            <a:grpSpLocks/>
          </p:cNvGrpSpPr>
          <p:nvPr/>
        </p:nvGrpSpPr>
        <p:grpSpPr bwMode="auto">
          <a:xfrm>
            <a:off x="5773738" y="4267200"/>
            <a:ext cx="1160462" cy="457200"/>
            <a:chOff x="3781" y="2688"/>
            <a:chExt cx="731" cy="288"/>
          </a:xfrm>
        </p:grpSpPr>
        <p:sp>
          <p:nvSpPr>
            <p:cNvPr id="25610" name="Rectangle 10"/>
            <p:cNvSpPr>
              <a:spLocks noChangeArrowheads="1"/>
            </p:cNvSpPr>
            <p:nvPr/>
          </p:nvSpPr>
          <p:spPr bwMode="auto">
            <a:xfrm>
              <a:off x="3781" y="2688"/>
              <a:ext cx="731" cy="288"/>
            </a:xfrm>
            <a:prstGeom prst="rect">
              <a:avLst/>
            </a:prstGeom>
            <a:solidFill>
              <a:srgbClr val="000080"/>
            </a:solidFill>
            <a:ln w="12700" algn="ctr">
              <a:solidFill>
                <a:schemeClr val="tx1"/>
              </a:solidFill>
              <a:miter lim="800000"/>
              <a:headEnd/>
              <a:tailEnd/>
            </a:ln>
            <a:effectLst/>
          </p:spPr>
          <p:txBody>
            <a:bodyPr wrap="none" lIns="0" tIns="0" rIns="0" bIns="0" anchor="ctr"/>
            <a:lstStyle/>
            <a:p>
              <a:endParaRPr lang="zh-CN" altLang="en-US"/>
            </a:p>
          </p:txBody>
        </p:sp>
        <p:sp>
          <p:nvSpPr>
            <p:cNvPr id="25625" name="Line 25"/>
            <p:cNvSpPr>
              <a:spLocks noChangeShapeType="1"/>
            </p:cNvSpPr>
            <p:nvPr/>
          </p:nvSpPr>
          <p:spPr bwMode="auto">
            <a:xfrm>
              <a:off x="4032"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sp>
          <p:nvSpPr>
            <p:cNvPr id="25626" name="Line 26"/>
            <p:cNvSpPr>
              <a:spLocks noChangeShapeType="1"/>
            </p:cNvSpPr>
            <p:nvPr/>
          </p:nvSpPr>
          <p:spPr bwMode="auto">
            <a:xfrm>
              <a:off x="4272" y="2688"/>
              <a:ext cx="0" cy="288"/>
            </a:xfrm>
            <a:prstGeom prst="line">
              <a:avLst/>
            </a:prstGeom>
            <a:noFill/>
            <a:ln w="12700">
              <a:solidFill>
                <a:schemeClr val="tx1"/>
              </a:solidFill>
              <a:round/>
              <a:headEnd/>
              <a:tailEnd/>
            </a:ln>
            <a:effectLst/>
          </p:spPr>
          <p:txBody>
            <a:bodyPr wrap="none" lIns="0" tIns="0" rIns="0" bIns="0" anchor="ctr"/>
            <a:lstStyle/>
            <a:p>
              <a:endParaRPr lang="zh-CN" altLang="en-US"/>
            </a:p>
          </p:txBody>
        </p:sp>
      </p:grpSp>
      <p:pic>
        <p:nvPicPr>
          <p:cNvPr id="25629" name="Picture 29" descr="20329816"/>
          <p:cNvPicPr>
            <a:picLocks noChangeAspect="1" noChangeArrowheads="1"/>
          </p:cNvPicPr>
          <p:nvPr/>
        </p:nvPicPr>
        <p:blipFill>
          <a:blip r:embed="rId5"/>
          <a:srcRect/>
          <a:stretch>
            <a:fillRect/>
          </a:stretch>
        </p:blipFill>
        <p:spPr bwMode="auto">
          <a:xfrm>
            <a:off x="6170613" y="5421313"/>
            <a:ext cx="382587" cy="503237"/>
          </a:xfrm>
          <a:prstGeom prst="rect">
            <a:avLst/>
          </a:prstGeom>
          <a:noFill/>
        </p:spPr>
      </p:pic>
      <p:sp>
        <p:nvSpPr>
          <p:cNvPr id="25630" name="Text Box 30"/>
          <p:cNvSpPr txBox="1">
            <a:spLocks noChangeArrowheads="1"/>
          </p:cNvSpPr>
          <p:nvPr/>
        </p:nvSpPr>
        <p:spPr bwMode="auto">
          <a:xfrm>
            <a:off x="6380163" y="5562600"/>
            <a:ext cx="325437" cy="396875"/>
          </a:xfrm>
          <a:prstGeom prst="rect">
            <a:avLst/>
          </a:prstGeom>
          <a:noFill/>
          <a:ln w="9525">
            <a:noFill/>
            <a:miter lim="800000"/>
            <a:headEnd/>
            <a:tailEnd/>
          </a:ln>
          <a:effectLst/>
        </p:spPr>
        <p:txBody>
          <a:bodyPr wrap="none">
            <a:spAutoFit/>
          </a:bodyPr>
          <a:lstStyle/>
          <a:p>
            <a:pPr eaLnBrk="0" hangingPunct="0"/>
            <a:r>
              <a:rPr lang="en-US" altLang="zh-CN" sz="2000" b="1" i="1">
                <a:ea typeface="宋体" pitchFamily="2" charset="-122"/>
              </a:rPr>
              <a:t>k</a:t>
            </a:r>
          </a:p>
        </p:txBody>
      </p:sp>
      <p:sp>
        <p:nvSpPr>
          <p:cNvPr id="25631" name="Text Box 31"/>
          <p:cNvSpPr txBox="1">
            <a:spLocks noChangeArrowheads="1"/>
          </p:cNvSpPr>
          <p:nvPr/>
        </p:nvSpPr>
        <p:spPr bwMode="auto">
          <a:xfrm>
            <a:off x="7162800" y="4038600"/>
            <a:ext cx="1369640" cy="914400"/>
          </a:xfrm>
          <a:prstGeom prst="rect">
            <a:avLst/>
          </a:prstGeom>
          <a:noFill/>
          <a:ln w="12700" algn="ctr">
            <a:noFill/>
            <a:miter lim="800000"/>
            <a:headEnd/>
            <a:tailEnd/>
          </a:ln>
          <a:effectLst/>
        </p:spPr>
        <p:txBody>
          <a:bodyPr wrap="square" lIns="0" tIns="0" rIns="0" bIns="0">
            <a:spAutoFit/>
          </a:bodyPr>
          <a:lstStyle/>
          <a:p>
            <a:pPr>
              <a:spcBef>
                <a:spcPct val="50000"/>
              </a:spcBef>
            </a:pPr>
            <a:r>
              <a:rPr lang="en-US" altLang="zh-CN" sz="2000" dirty="0">
                <a:solidFill>
                  <a:srgbClr val="CC0000"/>
                </a:solidFill>
                <a:ea typeface="宋体" pitchFamily="2" charset="-122"/>
              </a:rPr>
              <a:t>Corrects </a:t>
            </a:r>
            <a:r>
              <a:rPr lang="en-US" altLang="zh-CN" sz="2000" i="1" dirty="0">
                <a:solidFill>
                  <a:srgbClr val="CC0000"/>
                </a:solidFill>
                <a:ea typeface="宋体" pitchFamily="2" charset="-122"/>
              </a:rPr>
              <a:t>small </a:t>
            </a:r>
            <a:r>
              <a:rPr lang="en-US" altLang="zh-CN" sz="2000" dirty="0">
                <a:solidFill>
                  <a:srgbClr val="CC0000"/>
                </a:solidFill>
                <a:ea typeface="宋体" pitchFamily="2" charset="-122"/>
              </a:rPr>
              <a:t>corruption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256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6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6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6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9" grpId="0"/>
      <p:bldP spid="25619" grpId="0" animBg="1"/>
      <p:bldP spid="25620" grpId="0"/>
      <p:bldP spid="25630" grpId="0"/>
      <p:bldP spid="25631" grpId="0"/>
    </p:bldLst>
  </p:timing>
</p:sld>
</file>

<file path=ppt/theme/theme1.xml><?xml version="1.0" encoding="utf-8"?>
<a:theme xmlns:a="http://schemas.openxmlformats.org/drawingml/2006/main" name="主题3">
  <a:themeElements>
    <a:clrScheme name="MS_FYQtrlyPs_TP01019776 12">
      <a:dk1>
        <a:srgbClr val="000000"/>
      </a:dk1>
      <a:lt1>
        <a:srgbClr val="FFFFFF"/>
      </a:lt1>
      <a:dk2>
        <a:srgbClr val="CC0000"/>
      </a:dk2>
      <a:lt2>
        <a:srgbClr val="255D71"/>
      </a:lt2>
      <a:accent1>
        <a:srgbClr val="CCCCCC"/>
      </a:accent1>
      <a:accent2>
        <a:srgbClr val="5EC0D4"/>
      </a:accent2>
      <a:accent3>
        <a:srgbClr val="FFFFFF"/>
      </a:accent3>
      <a:accent4>
        <a:srgbClr val="000000"/>
      </a:accent4>
      <a:accent5>
        <a:srgbClr val="E2E2E2"/>
      </a:accent5>
      <a:accent6>
        <a:srgbClr val="54AEC0"/>
      </a:accent6>
      <a:hlink>
        <a:srgbClr val="666699"/>
      </a:hlink>
      <a:folHlink>
        <a:srgbClr val="AEDDE8"/>
      </a:folHlink>
    </a:clrScheme>
    <a:fontScheme name="MS_FYQtrlyPs_TP01019776">
      <a:majorFont>
        <a:latin typeface="Palatino Linotype"/>
        <a:ea typeface="宋体"/>
        <a:cs typeface=""/>
      </a:majorFont>
      <a:minorFont>
        <a:latin typeface="Palatino Linotype"/>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S_FYQtrlyPs_TP01019776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MS_FYQtrlyPs_TP01019776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MS_FYQtrlyPs_TP01019776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MS_FYQtrlyPs_TP01019776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MS_FYQtrlyPs_TP01019776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MS_FYQtrlyPs_TP01019776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MS_FYQtrlyPs_TP01019776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MS_FYQtrlyPs_TP01019776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MS_FYQtrlyPs_TP01019776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MS_FYQtrlyPs_TP01019776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MS_FYQtrlyPs_TP01019776 11">
        <a:dk1>
          <a:srgbClr val="000000"/>
        </a:dk1>
        <a:lt1>
          <a:srgbClr val="FFFFFF"/>
        </a:lt1>
        <a:dk2>
          <a:srgbClr val="CC0000"/>
        </a:dk2>
        <a:lt2>
          <a:srgbClr val="999966"/>
        </a:lt2>
        <a:accent1>
          <a:srgbClr val="CCCCCC"/>
        </a:accent1>
        <a:accent2>
          <a:srgbClr val="5EC0D4"/>
        </a:accent2>
        <a:accent3>
          <a:srgbClr val="FFFFFF"/>
        </a:accent3>
        <a:accent4>
          <a:srgbClr val="000000"/>
        </a:accent4>
        <a:accent5>
          <a:srgbClr val="E2E2E2"/>
        </a:accent5>
        <a:accent6>
          <a:srgbClr val="54AEC0"/>
        </a:accent6>
        <a:hlink>
          <a:srgbClr val="666699"/>
        </a:hlink>
        <a:folHlink>
          <a:srgbClr val="AEDDE8"/>
        </a:folHlink>
      </a:clrScheme>
      <a:clrMap bg1="lt1" tx1="dk1" bg2="lt2" tx2="dk2" accent1="accent1" accent2="accent2" accent3="accent3" accent4="accent4" accent5="accent5" accent6="accent6" hlink="hlink" folHlink="folHlink"/>
    </a:extraClrScheme>
    <a:extraClrScheme>
      <a:clrScheme name="MS_FYQtrlyPs_TP01019776 12">
        <a:dk1>
          <a:srgbClr val="000000"/>
        </a:dk1>
        <a:lt1>
          <a:srgbClr val="FFFFFF"/>
        </a:lt1>
        <a:dk2>
          <a:srgbClr val="CC0000"/>
        </a:dk2>
        <a:lt2>
          <a:srgbClr val="255D71"/>
        </a:lt2>
        <a:accent1>
          <a:srgbClr val="CCCCCC"/>
        </a:accent1>
        <a:accent2>
          <a:srgbClr val="5EC0D4"/>
        </a:accent2>
        <a:accent3>
          <a:srgbClr val="FFFFFF"/>
        </a:accent3>
        <a:accent4>
          <a:srgbClr val="000000"/>
        </a:accent4>
        <a:accent5>
          <a:srgbClr val="E2E2E2"/>
        </a:accent5>
        <a:accent6>
          <a:srgbClr val="54AEC0"/>
        </a:accent6>
        <a:hlink>
          <a:srgbClr val="666699"/>
        </a:hlink>
        <a:folHlink>
          <a:srgbClr val="AEDD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主题3</Template>
  <TotalTime>286</TotalTime>
  <Words>2042</Words>
  <Application>Microsoft Office PowerPoint</Application>
  <PresentationFormat>全屏显示(4:3)</PresentationFormat>
  <Paragraphs>155</Paragraphs>
  <Slides>31</Slides>
  <Notes>2</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主题3</vt:lpstr>
      <vt:lpstr>论文报告</vt:lpstr>
      <vt:lpstr>主要报告内容</vt:lpstr>
      <vt:lpstr>Iris: A Scalable Cloud File System with Efficient Integrity Checks</vt:lpstr>
      <vt:lpstr>主要内容</vt:lpstr>
      <vt:lpstr>研究背景</vt:lpstr>
      <vt:lpstr>研究目标</vt:lpstr>
      <vt:lpstr>Iris验证结构</vt:lpstr>
      <vt:lpstr>幻灯片 8</vt:lpstr>
      <vt:lpstr>Proofs of Retrievability (PORs)</vt:lpstr>
      <vt:lpstr>Proofs of Retrievability (PORs)</vt:lpstr>
      <vt:lpstr>Dynamic Proofs of Retrievability</vt:lpstr>
      <vt:lpstr>Iris系统架构</vt:lpstr>
      <vt:lpstr>系统实现-Cloud</vt:lpstr>
      <vt:lpstr>系统实现-Portal</vt:lpstr>
      <vt:lpstr>Merkle Tree Cache 缓存策略</vt:lpstr>
      <vt:lpstr>实验</vt:lpstr>
      <vt:lpstr>实验结果</vt:lpstr>
      <vt:lpstr>基于Hash树热点窗口的存储器完整性校验方法</vt:lpstr>
      <vt:lpstr>主要内容</vt:lpstr>
      <vt:lpstr>研究背景</vt:lpstr>
      <vt:lpstr>研究目标</vt:lpstr>
      <vt:lpstr>HW-HTree完整性检验</vt:lpstr>
      <vt:lpstr>HW-Htree建立</vt:lpstr>
      <vt:lpstr>HW-Htree窗口规则</vt:lpstr>
      <vt:lpstr>HW-Htree优点</vt:lpstr>
      <vt:lpstr>HW-HTree具体结构</vt:lpstr>
      <vt:lpstr>幻灯片 27</vt:lpstr>
      <vt:lpstr>HW-HTree实现逻辑</vt:lpstr>
      <vt:lpstr>HW-HTree实现逻辑</vt:lpstr>
      <vt:lpstr>实验结果</vt:lpstr>
      <vt:lpstr>实验结果</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Iris: A Scalable Cloud File System with Efficient Integrity Checks </dc:title>
  <dc:creator>duckagent</dc:creator>
  <cp:lastModifiedBy>duckagent</cp:lastModifiedBy>
  <cp:revision>23</cp:revision>
  <dcterms:created xsi:type="dcterms:W3CDTF">2012-03-13T08:43:59Z</dcterms:created>
  <dcterms:modified xsi:type="dcterms:W3CDTF">2012-03-14T05:10:08Z</dcterms:modified>
</cp:coreProperties>
</file>