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76" r:id="rId3"/>
    <p:sldId id="257" r:id="rId4"/>
    <p:sldId id="258" r:id="rId5"/>
    <p:sldId id="259" r:id="rId6"/>
    <p:sldId id="264" r:id="rId7"/>
    <p:sldId id="260" r:id="rId8"/>
    <p:sldId id="261" r:id="rId9"/>
    <p:sldId id="278" r:id="rId10"/>
    <p:sldId id="262" r:id="rId11"/>
    <p:sldId id="263" r:id="rId12"/>
    <p:sldId id="265" r:id="rId13"/>
    <p:sldId id="266" r:id="rId14"/>
    <p:sldId id="272" r:id="rId15"/>
    <p:sldId id="267" r:id="rId16"/>
    <p:sldId id="268" r:id="rId17"/>
    <p:sldId id="269" r:id="rId18"/>
    <p:sldId id="270" r:id="rId19"/>
    <p:sldId id="274" r:id="rId20"/>
    <p:sldId id="271" r:id="rId21"/>
    <p:sldId id="273" r:id="rId22"/>
    <p:sldId id="275" r:id="rId23"/>
    <p:sldId id="277"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8" autoAdjust="0"/>
    <p:restoredTop sz="94660"/>
  </p:normalViewPr>
  <p:slideViewPr>
    <p:cSldViewPr>
      <p:cViewPr varScale="1">
        <p:scale>
          <a:sx n="85" d="100"/>
          <a:sy n="85" d="100"/>
        </p:scale>
        <p:origin x="-11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pPr/>
              <a:t>2010-11-8</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2010-11-8</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pPr/>
              <a:t>2010-11-8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pPr/>
              <a:t>2010-11-8</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pPr/>
              <a:t>2010-11-8</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3.png"/><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052736"/>
            <a:ext cx="7772400" cy="1665530"/>
          </a:xfrm>
        </p:spPr>
        <p:txBody>
          <a:bodyPr>
            <a:normAutofit/>
          </a:bodyPr>
          <a:lstStyle/>
          <a:p>
            <a:r>
              <a:rPr lang="en-US" altLang="zh-CN" sz="4000" dirty="0" smtClean="0">
                <a:latin typeface="Arial Unicode MS" pitchFamily="34" charset="-122"/>
                <a:ea typeface="Arial Unicode MS" pitchFamily="34" charset="-122"/>
                <a:cs typeface="Arial Unicode MS" pitchFamily="34" charset="-122"/>
              </a:rPr>
              <a:t>Privacy-Preserving</a:t>
            </a:r>
            <a:r>
              <a:rPr lang="en-US" altLang="zh-CN" sz="4000" dirty="0" smtClean="0"/>
              <a:t> Data Sharing in Cloud Computing</a:t>
            </a:r>
            <a:endParaRPr lang="zh-CN" altLang="en-US" sz="4000" dirty="0"/>
          </a:p>
        </p:txBody>
      </p:sp>
      <p:sp>
        <p:nvSpPr>
          <p:cNvPr id="3" name="副标题 2"/>
          <p:cNvSpPr>
            <a:spLocks noGrp="1"/>
          </p:cNvSpPr>
          <p:nvPr>
            <p:ph type="subTitle" idx="1"/>
          </p:nvPr>
        </p:nvSpPr>
        <p:spPr>
          <a:xfrm>
            <a:off x="755576" y="2996952"/>
            <a:ext cx="7772400" cy="1199704"/>
          </a:xfrm>
        </p:spPr>
        <p:txBody>
          <a:bodyPr>
            <a:normAutofit fontScale="92500" lnSpcReduction="20000"/>
          </a:bodyPr>
          <a:lstStyle/>
          <a:p>
            <a:r>
              <a:rPr lang="en-US" altLang="zh-CN" dirty="0" err="1" smtClean="0"/>
              <a:t>Hui</a:t>
            </a:r>
            <a:r>
              <a:rPr lang="en-US" altLang="zh-CN" dirty="0" smtClean="0"/>
              <a:t> Wang (</a:t>
            </a:r>
            <a:r>
              <a:rPr lang="zh-CN" altLang="en-US" dirty="0" smtClean="0"/>
              <a:t>王 慧</a:t>
            </a:r>
            <a:r>
              <a:rPr lang="en-US" altLang="zh-CN" dirty="0" smtClean="0"/>
              <a:t>)</a:t>
            </a:r>
          </a:p>
          <a:p>
            <a:r>
              <a:rPr lang="en-US" altLang="zh-CN" dirty="0" smtClean="0">
                <a:latin typeface="+mj-ea"/>
                <a:ea typeface="+mj-ea"/>
              </a:rPr>
              <a:t>JOURNAL OF COMPUTER SCIENCE AND TECHNOLOGY </a:t>
            </a:r>
          </a:p>
          <a:p>
            <a:r>
              <a:rPr lang="en-US" altLang="zh-CN" dirty="0" smtClean="0"/>
              <a:t>May 2010</a:t>
            </a:r>
            <a:endParaRPr lang="zh-CN" altLang="en-US" dirty="0"/>
          </a:p>
        </p:txBody>
      </p:sp>
      <p:sp>
        <p:nvSpPr>
          <p:cNvPr id="5" name="副标题 2"/>
          <p:cNvSpPr txBox="1">
            <a:spLocks/>
          </p:cNvSpPr>
          <p:nvPr/>
        </p:nvSpPr>
        <p:spPr>
          <a:xfrm>
            <a:off x="827584" y="5589240"/>
            <a:ext cx="7772400" cy="867048"/>
          </a:xfrm>
          <a:prstGeom prst="rect">
            <a:avLst/>
          </a:prstGeom>
        </p:spPr>
        <p:txBody>
          <a:bodyPr vert="horz" lIns="45720" rIns="45720">
            <a:normAutofit fontScale="92500" lnSpcReduction="10000"/>
          </a:bodyPr>
          <a:lstStyle/>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zh-CN" altLang="en-US" sz="2700" b="0" i="0" u="none" strike="noStrike" kern="1200" cap="none" spc="0" normalizeH="0" baseline="0" noProof="0" dirty="0" smtClean="0">
                <a:ln>
                  <a:noFill/>
                </a:ln>
                <a:solidFill>
                  <a:schemeClr val="tx2"/>
                </a:solidFill>
                <a:effectLst/>
                <a:uLnTx/>
                <a:uFillTx/>
                <a:latin typeface="+mn-lt"/>
                <a:ea typeface="+mn-ea"/>
                <a:cs typeface="+mn-cs"/>
              </a:rPr>
              <a:t>报告人：申</a:t>
            </a:r>
            <a:r>
              <a:rPr kumimoji="0" lang="zh-CN" altLang="en-US" sz="2700" b="0" i="0" u="none" strike="noStrike" kern="1200" cap="none" spc="0" normalizeH="0" baseline="0" noProof="0" dirty="0" smtClean="0">
                <a:ln>
                  <a:noFill/>
                </a:ln>
                <a:solidFill>
                  <a:schemeClr val="tx2"/>
                </a:solidFill>
                <a:effectLst/>
                <a:uLnTx/>
                <a:uFillTx/>
                <a:latin typeface="+mn-lt"/>
                <a:ea typeface="+mn-ea"/>
                <a:cs typeface="+mn-cs"/>
              </a:rPr>
              <a:t>宇</a:t>
            </a:r>
            <a:endParaRPr kumimoji="0" lang="en-US" altLang="zh-CN" sz="2700" b="0" i="0" u="none" strike="noStrike" kern="1200" cap="none" spc="0" normalizeH="0" baseline="0" noProof="0" dirty="0" smtClean="0">
              <a:ln>
                <a:noFill/>
              </a:ln>
              <a:solidFill>
                <a:schemeClr val="tx2"/>
              </a:solidFill>
              <a:effectLst/>
              <a:uLnTx/>
              <a:uFillTx/>
              <a:latin typeface="+mn-lt"/>
              <a:ea typeface="+mn-ea"/>
              <a:cs typeface="+mn-cs"/>
            </a:endParaRPr>
          </a:p>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lang="en-US" altLang="zh-CN" sz="2700" smtClean="0">
                <a:solidFill>
                  <a:schemeClr val="tx2"/>
                </a:solidFill>
              </a:rPr>
              <a:t>2010-11-08</a:t>
            </a:r>
            <a:endParaRPr kumimoji="0" lang="en-US" altLang="zh-CN" sz="27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本文提出</a:t>
            </a:r>
            <a:r>
              <a:rPr lang="en-US" altLang="zh-CN" dirty="0" smtClean="0"/>
              <a:t>Ambiguity</a:t>
            </a:r>
            <a:r>
              <a:rPr lang="zh-CN" altLang="en-US" dirty="0" smtClean="0"/>
              <a:t>方法</a:t>
            </a:r>
            <a:endParaRPr lang="zh-CN" altLang="en-US" dirty="0"/>
          </a:p>
        </p:txBody>
      </p:sp>
      <p:sp>
        <p:nvSpPr>
          <p:cNvPr id="6" name="内容占位符 5"/>
          <p:cNvSpPr>
            <a:spLocks noGrp="1"/>
          </p:cNvSpPr>
          <p:nvPr>
            <p:ph idx="1"/>
          </p:nvPr>
        </p:nvSpPr>
        <p:spPr>
          <a:xfrm>
            <a:off x="395536" y="1340768"/>
            <a:ext cx="8229600" cy="2016224"/>
          </a:xfrm>
        </p:spPr>
        <p:txBody>
          <a:bodyPr>
            <a:normAutofit/>
          </a:bodyPr>
          <a:lstStyle/>
          <a:p>
            <a:r>
              <a:rPr lang="en-US" altLang="zh-CN" sz="2400" dirty="0" smtClean="0"/>
              <a:t>QI</a:t>
            </a:r>
            <a:r>
              <a:rPr lang="zh-CN" altLang="en-US" sz="2400" dirty="0" smtClean="0"/>
              <a:t>的值都准确发布，带来较少信息缺损</a:t>
            </a:r>
            <a:endParaRPr lang="en-US" altLang="zh-CN" sz="2400" dirty="0" smtClean="0"/>
          </a:p>
          <a:p>
            <a:r>
              <a:rPr lang="zh-CN" altLang="en-US" sz="2400" dirty="0" smtClean="0"/>
              <a:t>将</a:t>
            </a:r>
            <a:r>
              <a:rPr lang="en-US" altLang="zh-CN" sz="2400" dirty="0" smtClean="0"/>
              <a:t>QI</a:t>
            </a:r>
            <a:r>
              <a:rPr lang="zh-CN" altLang="en-US" sz="2400" dirty="0" smtClean="0"/>
              <a:t>分别存在单独的辅助表</a:t>
            </a:r>
            <a:r>
              <a:rPr lang="en-US" altLang="zh-CN" sz="2400" dirty="0" smtClean="0"/>
              <a:t>(</a:t>
            </a:r>
            <a:r>
              <a:rPr lang="en-US" altLang="zh-CN" sz="2400" dirty="0" err="1" smtClean="0"/>
              <a:t>a,b,c</a:t>
            </a:r>
            <a:r>
              <a:rPr lang="en-US" altLang="zh-CN" sz="2400" dirty="0" smtClean="0"/>
              <a:t>)</a:t>
            </a:r>
            <a:r>
              <a:rPr lang="zh-CN" altLang="en-US" sz="2400" dirty="0" smtClean="0"/>
              <a:t>中，不是存在同一表中保证了</a:t>
            </a:r>
            <a:r>
              <a:rPr lang="en-US" altLang="zh-CN" sz="2400" dirty="0" smtClean="0"/>
              <a:t>Presence Privacy</a:t>
            </a:r>
          </a:p>
          <a:p>
            <a:r>
              <a:rPr lang="en-US" altLang="zh-CN" sz="2400" dirty="0" smtClean="0"/>
              <a:t>QI</a:t>
            </a:r>
            <a:r>
              <a:rPr lang="zh-CN" altLang="en-US" sz="2400" dirty="0" smtClean="0"/>
              <a:t>与敏感属性分别存存储，来保证</a:t>
            </a:r>
            <a:r>
              <a:rPr lang="en-US" altLang="zh-CN" sz="2400" dirty="0" smtClean="0"/>
              <a:t>Association Privacy</a:t>
            </a:r>
            <a:endParaRPr lang="zh-CN" altLang="en-US" sz="2400" dirty="0"/>
          </a:p>
        </p:txBody>
      </p:sp>
      <p:pic>
        <p:nvPicPr>
          <p:cNvPr id="7" name="Picture 2"/>
          <p:cNvPicPr>
            <a:picLocks noGrp="1" noChangeAspect="1" noChangeArrowheads="1"/>
          </p:cNvPicPr>
          <p:nvPr/>
        </p:nvPicPr>
        <p:blipFill>
          <a:blip r:embed="rId2"/>
          <a:srcRect/>
          <a:stretch>
            <a:fillRect/>
          </a:stretch>
        </p:blipFill>
        <p:spPr bwMode="auto">
          <a:xfrm>
            <a:off x="611560" y="3284984"/>
            <a:ext cx="7981950"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Alan ,(Age=45,Gender=M, Zipcode=11000)</a:t>
            </a:r>
          </a:p>
          <a:p>
            <a:r>
              <a:rPr lang="zh-CN" altLang="en-US" dirty="0" smtClean="0"/>
              <a:t>连接表</a:t>
            </a:r>
            <a:r>
              <a:rPr lang="en-US" altLang="zh-CN" dirty="0" err="1" smtClean="0"/>
              <a:t>a,b,c</a:t>
            </a:r>
            <a:r>
              <a:rPr lang="zh-CN" altLang="en-US" dirty="0" smtClean="0"/>
              <a:t>：</a:t>
            </a:r>
            <a:r>
              <a:rPr lang="en-US" altLang="zh-CN" dirty="0" smtClean="0"/>
              <a:t>4*1*3=12</a:t>
            </a:r>
            <a:r>
              <a:rPr lang="zh-CN" altLang="en-US" dirty="0" smtClean="0"/>
              <a:t>元组</a:t>
            </a:r>
            <a:endParaRPr lang="en-US" altLang="zh-CN" dirty="0" smtClean="0"/>
          </a:p>
          <a:p>
            <a:r>
              <a:rPr lang="en-US" altLang="zh-CN" dirty="0" smtClean="0"/>
              <a:t>Alan</a:t>
            </a:r>
            <a:r>
              <a:rPr lang="zh-CN" altLang="en-US" dirty="0" smtClean="0"/>
              <a:t>属于</a:t>
            </a:r>
            <a:r>
              <a:rPr lang="en-US" altLang="zh-CN" dirty="0" smtClean="0"/>
              <a:t>Group 1,</a:t>
            </a:r>
            <a:r>
              <a:rPr lang="zh-CN" altLang="en-US" dirty="0" smtClean="0"/>
              <a:t>从表</a:t>
            </a:r>
            <a:r>
              <a:rPr lang="en-US" altLang="zh-CN" dirty="0" smtClean="0"/>
              <a:t>(d)</a:t>
            </a:r>
            <a:r>
              <a:rPr lang="zh-CN" altLang="en-US" dirty="0" smtClean="0"/>
              <a:t>知</a:t>
            </a:r>
            <a:r>
              <a:rPr lang="en-US" altLang="zh-CN" dirty="0" smtClean="0"/>
              <a:t>Group 1</a:t>
            </a:r>
            <a:r>
              <a:rPr lang="zh-CN" altLang="en-US" dirty="0" smtClean="0"/>
              <a:t>有</a:t>
            </a:r>
            <a:r>
              <a:rPr lang="en-US" altLang="zh-CN" dirty="0" smtClean="0"/>
              <a:t>4</a:t>
            </a:r>
            <a:r>
              <a:rPr lang="zh-CN" altLang="en-US" dirty="0" smtClean="0"/>
              <a:t>个元组</a:t>
            </a:r>
            <a:endParaRPr lang="en-US" altLang="zh-CN" dirty="0" smtClean="0"/>
          </a:p>
          <a:p>
            <a:r>
              <a:rPr lang="zh-CN" altLang="en-US" dirty="0" smtClean="0"/>
              <a:t>    </a:t>
            </a:r>
            <a:endParaRPr lang="en-US" altLang="zh-CN" dirty="0" smtClean="0"/>
          </a:p>
        </p:txBody>
      </p:sp>
      <p:sp>
        <p:nvSpPr>
          <p:cNvPr id="3" name="标题 2"/>
          <p:cNvSpPr>
            <a:spLocks noGrp="1"/>
          </p:cNvSpPr>
          <p:nvPr>
            <p:ph type="title"/>
          </p:nvPr>
        </p:nvSpPr>
        <p:spPr/>
        <p:txBody>
          <a:bodyPr/>
          <a:lstStyle/>
          <a:p>
            <a:r>
              <a:rPr lang="zh-CN" altLang="en-US" dirty="0" smtClean="0"/>
              <a:t>举例</a:t>
            </a:r>
            <a:r>
              <a:rPr lang="en-US" altLang="zh-CN" dirty="0" smtClean="0"/>
              <a:t>-</a:t>
            </a:r>
            <a:r>
              <a:rPr lang="zh-CN" altLang="en-US" dirty="0" smtClean="0"/>
              <a:t>如何保证存在隐私</a:t>
            </a:r>
            <a:endParaRPr lang="zh-CN" altLang="en-US" dirty="0"/>
          </a:p>
        </p:txBody>
      </p:sp>
      <p:graphicFrame>
        <p:nvGraphicFramePr>
          <p:cNvPr id="4" name="对象 3"/>
          <p:cNvGraphicFramePr>
            <a:graphicFrameLocks noChangeAspect="1"/>
          </p:cNvGraphicFramePr>
          <p:nvPr/>
        </p:nvGraphicFramePr>
        <p:xfrm>
          <a:off x="4514850" y="3321050"/>
          <a:ext cx="114300" cy="215900"/>
        </p:xfrm>
        <a:graphic>
          <a:graphicData uri="http://schemas.openxmlformats.org/presentationml/2006/ole">
            <p:oleObj spid="_x0000_s3074" name="Equation" r:id="rId3" imgW="114120" imgH="215640" progId="Equation.3">
              <p:embed/>
            </p:oleObj>
          </a:graphicData>
        </a:graphic>
      </p:graphicFrame>
      <p:pic>
        <p:nvPicPr>
          <p:cNvPr id="3079" name="Picture 7"/>
          <p:cNvPicPr>
            <a:picLocks noChangeAspect="1" noChangeArrowheads="1"/>
          </p:cNvPicPr>
          <p:nvPr/>
        </p:nvPicPr>
        <p:blipFill>
          <a:blip r:embed="rId4"/>
          <a:srcRect/>
          <a:stretch>
            <a:fillRect/>
          </a:stretch>
        </p:blipFill>
        <p:spPr bwMode="auto">
          <a:xfrm>
            <a:off x="827584" y="2924944"/>
            <a:ext cx="7775281" cy="1224136"/>
          </a:xfrm>
          <a:prstGeom prst="rect">
            <a:avLst/>
          </a:prstGeom>
          <a:noFill/>
          <a:ln w="9525">
            <a:noFill/>
            <a:miter lim="800000"/>
            <a:headEnd/>
            <a:tailEnd/>
          </a:ln>
        </p:spPr>
      </p:pic>
      <p:pic>
        <p:nvPicPr>
          <p:cNvPr id="6" name="Picture 2"/>
          <p:cNvPicPr>
            <a:picLocks noGrp="1" noChangeAspect="1" noChangeArrowheads="1"/>
          </p:cNvPicPr>
          <p:nvPr/>
        </p:nvPicPr>
        <p:blipFill>
          <a:blip r:embed="rId5"/>
          <a:srcRect/>
          <a:stretch>
            <a:fillRect/>
          </a:stretch>
        </p:blipFill>
        <p:spPr bwMode="auto">
          <a:xfrm>
            <a:off x="683568" y="4365104"/>
            <a:ext cx="7981950" cy="1491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274638"/>
            <a:ext cx="8229600" cy="994122"/>
          </a:xfrm>
        </p:spPr>
        <p:txBody>
          <a:bodyPr/>
          <a:lstStyle/>
          <a:p>
            <a:r>
              <a:rPr lang="zh-CN" altLang="en-US" dirty="0" smtClean="0"/>
              <a:t>举例</a:t>
            </a:r>
            <a:r>
              <a:rPr lang="en-US" altLang="zh-CN" dirty="0" smtClean="0"/>
              <a:t>-</a:t>
            </a:r>
            <a:r>
              <a:rPr lang="zh-CN" altLang="en-US" dirty="0" smtClean="0"/>
              <a:t>如何保证关联隐私</a:t>
            </a:r>
            <a:endParaRPr lang="zh-CN" altLang="en-US" dirty="0"/>
          </a:p>
        </p:txBody>
      </p:sp>
      <p:graphicFrame>
        <p:nvGraphicFramePr>
          <p:cNvPr id="4" name="内容占位符 3"/>
          <p:cNvGraphicFramePr>
            <a:graphicFrameLocks noChangeAspect="1"/>
          </p:cNvGraphicFramePr>
          <p:nvPr>
            <p:ph idx="1"/>
          </p:nvPr>
        </p:nvGraphicFramePr>
        <p:xfrm>
          <a:off x="539552" y="1916832"/>
          <a:ext cx="8135937" cy="592138"/>
        </p:xfrm>
        <a:graphic>
          <a:graphicData uri="http://schemas.openxmlformats.org/presentationml/2006/ole">
            <p:oleObj spid="_x0000_s4098" name="Equation" r:id="rId3" imgW="3492360" imgH="253800" progId="Equation.3">
              <p:embed/>
            </p:oleObj>
          </a:graphicData>
        </a:graphic>
      </p:graphicFrame>
      <p:sp>
        <p:nvSpPr>
          <p:cNvPr id="7" name="TextBox 6"/>
          <p:cNvSpPr txBox="1"/>
          <p:nvPr/>
        </p:nvSpPr>
        <p:spPr>
          <a:xfrm>
            <a:off x="539552" y="1268760"/>
            <a:ext cx="7848872" cy="461665"/>
          </a:xfrm>
          <a:prstGeom prst="rect">
            <a:avLst/>
          </a:prstGeom>
          <a:noFill/>
        </p:spPr>
        <p:txBody>
          <a:bodyPr wrap="square" rtlCol="0">
            <a:spAutoFit/>
          </a:bodyPr>
          <a:lstStyle/>
          <a:p>
            <a:r>
              <a:rPr lang="zh-CN" altLang="en-US" sz="2400" dirty="0" smtClean="0"/>
              <a:t>已知</a:t>
            </a:r>
            <a:r>
              <a:rPr lang="en-US" altLang="zh-CN" sz="2400" dirty="0" smtClean="0"/>
              <a:t>Alan</a:t>
            </a:r>
            <a:r>
              <a:rPr lang="zh-CN" altLang="en-US" sz="2400" dirty="0" smtClean="0"/>
              <a:t>在数据集中，</a:t>
            </a:r>
            <a:r>
              <a:rPr lang="en-US" altLang="zh-CN" sz="2400" dirty="0" smtClean="0"/>
              <a:t>Alan</a:t>
            </a:r>
            <a:r>
              <a:rPr lang="zh-CN" altLang="en-US" sz="2400" dirty="0" smtClean="0"/>
              <a:t>具有</a:t>
            </a:r>
            <a:r>
              <a:rPr lang="en-US" altLang="zh-CN" sz="2400" dirty="0" smtClean="0"/>
              <a:t>diabetes</a:t>
            </a:r>
            <a:r>
              <a:rPr lang="zh-CN" altLang="en-US" sz="2400" dirty="0" smtClean="0"/>
              <a:t>疾病的概率为</a:t>
            </a:r>
            <a:endParaRPr lang="zh-CN" altLang="en-US" sz="2400" dirty="0"/>
          </a:p>
        </p:txBody>
      </p:sp>
      <p:graphicFrame>
        <p:nvGraphicFramePr>
          <p:cNvPr id="4099" name="Object 3"/>
          <p:cNvGraphicFramePr>
            <a:graphicFrameLocks noChangeAspect="1"/>
          </p:cNvGraphicFramePr>
          <p:nvPr/>
        </p:nvGraphicFramePr>
        <p:xfrm>
          <a:off x="611560" y="3363913"/>
          <a:ext cx="7992888" cy="563562"/>
        </p:xfrm>
        <a:graphic>
          <a:graphicData uri="http://schemas.openxmlformats.org/presentationml/2006/ole">
            <p:oleObj spid="_x0000_s4099" name="Equation" r:id="rId4" imgW="3200400" imgH="241200" progId="Equation.3">
              <p:embed/>
            </p:oleObj>
          </a:graphicData>
        </a:graphic>
      </p:graphicFrame>
      <p:graphicFrame>
        <p:nvGraphicFramePr>
          <p:cNvPr id="4100" name="Object 4"/>
          <p:cNvGraphicFramePr>
            <a:graphicFrameLocks noChangeAspect="1"/>
          </p:cNvGraphicFramePr>
          <p:nvPr/>
        </p:nvGraphicFramePr>
        <p:xfrm>
          <a:off x="1547664" y="2564904"/>
          <a:ext cx="2573338" cy="651371"/>
        </p:xfrm>
        <a:graphic>
          <a:graphicData uri="http://schemas.openxmlformats.org/presentationml/2006/ole">
            <p:oleObj spid="_x0000_s4100" name="Equation" r:id="rId5" imgW="749160" imgH="253800" progId="Equation.3">
              <p:embed/>
            </p:oleObj>
          </a:graphicData>
        </a:graphic>
      </p:graphicFrame>
      <p:sp>
        <p:nvSpPr>
          <p:cNvPr id="8" name="TextBox 7"/>
          <p:cNvSpPr txBox="1"/>
          <p:nvPr/>
        </p:nvSpPr>
        <p:spPr>
          <a:xfrm>
            <a:off x="755576" y="2708920"/>
            <a:ext cx="1080120" cy="369332"/>
          </a:xfrm>
          <a:prstGeom prst="rect">
            <a:avLst/>
          </a:prstGeom>
          <a:noFill/>
        </p:spPr>
        <p:txBody>
          <a:bodyPr wrap="square" rtlCol="0">
            <a:spAutoFit/>
          </a:bodyPr>
          <a:lstStyle/>
          <a:p>
            <a:r>
              <a:rPr lang="zh-CN" altLang="en-US" dirty="0" smtClean="0"/>
              <a:t>已求得</a:t>
            </a:r>
            <a:endParaRPr lang="zh-CN" altLang="en-US" dirty="0"/>
          </a:p>
        </p:txBody>
      </p:sp>
      <p:graphicFrame>
        <p:nvGraphicFramePr>
          <p:cNvPr id="4101" name="Object 5"/>
          <p:cNvGraphicFramePr>
            <a:graphicFrameLocks noChangeAspect="1"/>
          </p:cNvGraphicFramePr>
          <p:nvPr/>
        </p:nvGraphicFramePr>
        <p:xfrm>
          <a:off x="3851920" y="4293096"/>
          <a:ext cx="4752528" cy="432048"/>
        </p:xfrm>
        <a:graphic>
          <a:graphicData uri="http://schemas.openxmlformats.org/presentationml/2006/ole">
            <p:oleObj spid="_x0000_s4101" name="Equation" r:id="rId6" imgW="2463480" imgH="215640" progId="Equation.3">
              <p:embed/>
            </p:oleObj>
          </a:graphicData>
        </a:graphic>
      </p:graphicFrame>
      <p:sp>
        <p:nvSpPr>
          <p:cNvPr id="9" name="TextBox 8"/>
          <p:cNvSpPr txBox="1"/>
          <p:nvPr/>
        </p:nvSpPr>
        <p:spPr>
          <a:xfrm>
            <a:off x="683568" y="4365104"/>
            <a:ext cx="3096344" cy="338554"/>
          </a:xfrm>
          <a:prstGeom prst="rect">
            <a:avLst/>
          </a:prstGeom>
          <a:noFill/>
        </p:spPr>
        <p:txBody>
          <a:bodyPr wrap="square" rtlCol="0">
            <a:spAutoFit/>
          </a:bodyPr>
          <a:lstStyle/>
          <a:p>
            <a:r>
              <a:rPr lang="en-US" altLang="zh-CN" sz="1600" dirty="0" smtClean="0"/>
              <a:t>Alan</a:t>
            </a:r>
            <a:r>
              <a:rPr lang="zh-CN" altLang="en-US" sz="1600" dirty="0" smtClean="0"/>
              <a:t>具有</a:t>
            </a:r>
            <a:r>
              <a:rPr lang="en-US" altLang="zh-CN" sz="1600" dirty="0" smtClean="0"/>
              <a:t>diabetes</a:t>
            </a:r>
            <a:r>
              <a:rPr lang="zh-CN" altLang="en-US" sz="1600" dirty="0" smtClean="0"/>
              <a:t>疾病的概率为</a:t>
            </a:r>
            <a:endParaRPr lang="zh-CN" altLang="en-US" sz="1600" dirty="0"/>
          </a:p>
        </p:txBody>
      </p:sp>
      <p:pic>
        <p:nvPicPr>
          <p:cNvPr id="10" name="Picture 2"/>
          <p:cNvPicPr>
            <a:picLocks noGrp="1" noChangeAspect="1" noChangeArrowheads="1"/>
          </p:cNvPicPr>
          <p:nvPr/>
        </p:nvPicPr>
        <p:blipFill>
          <a:blip r:embed="rId7"/>
          <a:srcRect/>
          <a:stretch>
            <a:fillRect/>
          </a:stretch>
        </p:blipFill>
        <p:spPr bwMode="auto">
          <a:xfrm>
            <a:off x="539552" y="4869160"/>
            <a:ext cx="7981950" cy="14916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ppt_x"/>
                                          </p:val>
                                        </p:tav>
                                        <p:tav tm="100000">
                                          <p:val>
                                            <p:strVal val="#ppt_x"/>
                                          </p:val>
                                        </p:tav>
                                      </p:tavLst>
                                    </p:anim>
                                    <p:anim calcmode="lin" valueType="num">
                                      <p:cBhvr additive="base">
                                        <p:cTn id="12"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 calcmode="lin" valueType="num">
                                      <p:cBhvr additive="base">
                                        <p:cTn id="17" dur="500" fill="hold"/>
                                        <p:tgtEl>
                                          <p:spTgt spid="4099"/>
                                        </p:tgtEl>
                                        <p:attrNameLst>
                                          <p:attrName>ppt_x</p:attrName>
                                        </p:attrNameLst>
                                      </p:cBhvr>
                                      <p:tavLst>
                                        <p:tav tm="0">
                                          <p:val>
                                            <p:strVal val="#ppt_x"/>
                                          </p:val>
                                        </p:tav>
                                        <p:tav tm="100000">
                                          <p:val>
                                            <p:strVal val="#ppt_x"/>
                                          </p:val>
                                        </p:tav>
                                      </p:tavLst>
                                    </p:anim>
                                    <p:anim calcmode="lin" valueType="num">
                                      <p:cBhvr additive="base">
                                        <p:cTn id="1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101"/>
                                        </p:tgtEl>
                                        <p:attrNameLst>
                                          <p:attrName>style.visibility</p:attrName>
                                        </p:attrNameLst>
                                      </p:cBhvr>
                                      <p:to>
                                        <p:strVal val="visible"/>
                                      </p:to>
                                    </p:set>
                                    <p:anim calcmode="lin" valueType="num">
                                      <p:cBhvr additive="base">
                                        <p:cTn id="27" dur="500" fill="hold"/>
                                        <p:tgtEl>
                                          <p:spTgt spid="4101"/>
                                        </p:tgtEl>
                                        <p:attrNameLst>
                                          <p:attrName>ppt_x</p:attrName>
                                        </p:attrNameLst>
                                      </p:cBhvr>
                                      <p:tavLst>
                                        <p:tav tm="0">
                                          <p:val>
                                            <p:strVal val="#ppt_x"/>
                                          </p:val>
                                        </p:tav>
                                        <p:tav tm="100000">
                                          <p:val>
                                            <p:strVal val="#ppt_x"/>
                                          </p:val>
                                        </p:tav>
                                      </p:tavLst>
                                    </p:anim>
                                    <p:anim calcmode="lin" valueType="num">
                                      <p:cBhvr additive="base">
                                        <p:cTn id="28"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484784"/>
            <a:ext cx="8229600" cy="3370379"/>
          </a:xfrm>
        </p:spPr>
        <p:txBody>
          <a:bodyPr>
            <a:normAutofit/>
          </a:bodyPr>
          <a:lstStyle/>
          <a:p>
            <a:r>
              <a:rPr lang="zh-CN" altLang="en-US" sz="2000" dirty="0" smtClean="0"/>
              <a:t>对于查询</a:t>
            </a:r>
            <a:r>
              <a:rPr lang="en-US" altLang="zh-CN" sz="2000" dirty="0" smtClean="0"/>
              <a:t>Q1,</a:t>
            </a:r>
            <a:r>
              <a:rPr lang="zh-CN" altLang="en-US" sz="2000" dirty="0" smtClean="0"/>
              <a:t>泛化的结果评估为</a:t>
            </a:r>
            <a:r>
              <a:rPr lang="en-US" altLang="zh-CN" sz="2000" dirty="0" smtClean="0"/>
              <a:t>3/8</a:t>
            </a:r>
          </a:p>
          <a:p>
            <a:endParaRPr lang="en-US" altLang="zh-CN" sz="2000" dirty="0" smtClean="0"/>
          </a:p>
          <a:p>
            <a:endParaRPr lang="en-US" altLang="zh-CN" sz="2000" dirty="0" smtClean="0"/>
          </a:p>
          <a:p>
            <a:endParaRPr lang="en-US" altLang="zh-CN" sz="2000" dirty="0" smtClean="0"/>
          </a:p>
          <a:p>
            <a:r>
              <a:rPr lang="zh-CN" altLang="en-US" sz="2000" dirty="0" smtClean="0"/>
              <a:t>通过年龄的辅助表</a:t>
            </a:r>
            <a:r>
              <a:rPr lang="en-US" altLang="zh-CN" sz="2000" dirty="0" smtClean="0"/>
              <a:t>(a)</a:t>
            </a:r>
            <a:r>
              <a:rPr lang="zh-CN" altLang="en-US" sz="2000" dirty="0" smtClean="0"/>
              <a:t>，年龄大于等于</a:t>
            </a:r>
            <a:r>
              <a:rPr lang="en-US" altLang="zh-CN" sz="2000" dirty="0" smtClean="0"/>
              <a:t>45</a:t>
            </a:r>
            <a:r>
              <a:rPr lang="zh-CN" altLang="en-US" sz="2000" dirty="0" smtClean="0"/>
              <a:t>的有三个人</a:t>
            </a:r>
            <a:r>
              <a:rPr lang="en-US" altLang="zh-CN" sz="2000" dirty="0" smtClean="0"/>
              <a:t>(45</a:t>
            </a:r>
            <a:r>
              <a:rPr lang="zh-CN" altLang="en-US" sz="2000" dirty="0" smtClean="0"/>
              <a:t>，</a:t>
            </a:r>
            <a:r>
              <a:rPr lang="en-US" altLang="zh-CN" sz="2000" dirty="0" smtClean="0"/>
              <a:t>50</a:t>
            </a:r>
            <a:r>
              <a:rPr lang="zh-CN" altLang="en-US" sz="2000" dirty="0" smtClean="0"/>
              <a:t>，</a:t>
            </a:r>
            <a:r>
              <a:rPr lang="en-US" altLang="zh-CN" sz="2000" dirty="0" smtClean="0"/>
              <a:t>60)</a:t>
            </a:r>
          </a:p>
          <a:p>
            <a:r>
              <a:rPr lang="zh-CN" altLang="en-US" sz="2000" dirty="0" smtClean="0"/>
              <a:t>使用</a:t>
            </a:r>
            <a:r>
              <a:rPr lang="en-US" altLang="zh-CN" sz="2000" dirty="0" smtClean="0"/>
              <a:t>Ambiguity </a:t>
            </a:r>
            <a:r>
              <a:rPr lang="zh-CN" altLang="en-US" sz="2000" dirty="0" smtClean="0"/>
              <a:t>的查询结果评估为 </a:t>
            </a:r>
            <a:r>
              <a:rPr lang="en-US" altLang="zh-CN" sz="2000" dirty="0" smtClean="0"/>
              <a:t>1*3/4=3/4&gt;3/8</a:t>
            </a:r>
            <a:endParaRPr lang="zh-CN" altLang="en-US" sz="2000" dirty="0"/>
          </a:p>
        </p:txBody>
      </p:sp>
      <p:sp>
        <p:nvSpPr>
          <p:cNvPr id="3" name="标题 2"/>
          <p:cNvSpPr>
            <a:spLocks noGrp="1"/>
          </p:cNvSpPr>
          <p:nvPr>
            <p:ph type="title"/>
          </p:nvPr>
        </p:nvSpPr>
        <p:spPr>
          <a:xfrm>
            <a:off x="457200" y="274638"/>
            <a:ext cx="8229600" cy="994122"/>
          </a:xfrm>
        </p:spPr>
        <p:txBody>
          <a:bodyPr/>
          <a:lstStyle/>
          <a:p>
            <a:r>
              <a:rPr lang="zh-CN" altLang="en-US" dirty="0" smtClean="0"/>
              <a:t>比泛化具有更少的信息缺损</a:t>
            </a:r>
            <a:endParaRPr lang="zh-CN" altLang="en-US" dirty="0"/>
          </a:p>
        </p:txBody>
      </p:sp>
      <p:pic>
        <p:nvPicPr>
          <p:cNvPr id="5" name="Picture 5"/>
          <p:cNvPicPr>
            <a:picLocks noChangeAspect="1" noChangeArrowheads="1"/>
          </p:cNvPicPr>
          <p:nvPr/>
        </p:nvPicPr>
        <p:blipFill>
          <a:blip r:embed="rId2"/>
          <a:srcRect/>
          <a:stretch>
            <a:fillRect/>
          </a:stretch>
        </p:blipFill>
        <p:spPr bwMode="auto">
          <a:xfrm>
            <a:off x="755576" y="1988840"/>
            <a:ext cx="4619625" cy="942975"/>
          </a:xfrm>
          <a:prstGeom prst="rect">
            <a:avLst/>
          </a:prstGeom>
          <a:noFill/>
          <a:ln w="9525">
            <a:noFill/>
            <a:miter lim="800000"/>
            <a:headEnd/>
            <a:tailEnd/>
          </a:ln>
        </p:spPr>
      </p:pic>
      <p:pic>
        <p:nvPicPr>
          <p:cNvPr id="6" name="Picture 2"/>
          <p:cNvPicPr>
            <a:picLocks noGrp="1" noChangeAspect="1" noChangeArrowheads="1"/>
          </p:cNvPicPr>
          <p:nvPr/>
        </p:nvPicPr>
        <p:blipFill>
          <a:blip r:embed="rId3"/>
          <a:srcRect/>
          <a:stretch>
            <a:fillRect/>
          </a:stretch>
        </p:blipFill>
        <p:spPr bwMode="auto">
          <a:xfrm>
            <a:off x="539552" y="3933056"/>
            <a:ext cx="7981950" cy="1491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l-GR" altLang="zh-CN" dirty="0" smtClean="0"/>
              <a:t>α</a:t>
            </a:r>
            <a:r>
              <a:rPr lang="en-US" altLang="zh-CN" dirty="0" smtClean="0"/>
              <a:t>-Presence</a:t>
            </a:r>
          </a:p>
          <a:p>
            <a:endParaRPr lang="en-US" altLang="zh-CN" dirty="0" smtClean="0"/>
          </a:p>
          <a:p>
            <a:endParaRPr lang="en-US" altLang="zh-CN" dirty="0" smtClean="0"/>
          </a:p>
          <a:p>
            <a:r>
              <a:rPr lang="el-GR" altLang="zh-CN" dirty="0" smtClean="0"/>
              <a:t>β</a:t>
            </a:r>
            <a:r>
              <a:rPr lang="en-US" altLang="zh-CN" dirty="0" smtClean="0"/>
              <a:t>-Association</a:t>
            </a:r>
          </a:p>
        </p:txBody>
      </p:sp>
      <p:sp>
        <p:nvSpPr>
          <p:cNvPr id="3" name="标题 2"/>
          <p:cNvSpPr>
            <a:spLocks noGrp="1"/>
          </p:cNvSpPr>
          <p:nvPr>
            <p:ph type="title"/>
          </p:nvPr>
        </p:nvSpPr>
        <p:spPr/>
        <p:txBody>
          <a:bodyPr/>
          <a:lstStyle/>
          <a:p>
            <a:r>
              <a:rPr lang="zh-CN" altLang="en-US" dirty="0" smtClean="0"/>
              <a:t>本文中定义、证明</a:t>
            </a:r>
            <a:endParaRPr lang="zh-CN" altLang="en-US" dirty="0"/>
          </a:p>
        </p:txBody>
      </p:sp>
      <p:pic>
        <p:nvPicPr>
          <p:cNvPr id="29698" name="Picture 2"/>
          <p:cNvPicPr>
            <a:picLocks noChangeAspect="1" noChangeArrowheads="1"/>
          </p:cNvPicPr>
          <p:nvPr/>
        </p:nvPicPr>
        <p:blipFill>
          <a:blip r:embed="rId2"/>
          <a:srcRect/>
          <a:stretch>
            <a:fillRect/>
          </a:stretch>
        </p:blipFill>
        <p:spPr bwMode="auto">
          <a:xfrm>
            <a:off x="899592" y="1988840"/>
            <a:ext cx="5534025" cy="914400"/>
          </a:xfrm>
          <a:prstGeom prst="rect">
            <a:avLst/>
          </a:prstGeom>
          <a:noFill/>
          <a:ln w="9525">
            <a:noFill/>
            <a:miter lim="800000"/>
            <a:headEnd/>
            <a:tailEnd/>
          </a:ln>
        </p:spPr>
      </p:pic>
      <p:pic>
        <p:nvPicPr>
          <p:cNvPr id="29699" name="Picture 3"/>
          <p:cNvPicPr>
            <a:picLocks noChangeAspect="1" noChangeArrowheads="1"/>
          </p:cNvPicPr>
          <p:nvPr/>
        </p:nvPicPr>
        <p:blipFill>
          <a:blip r:embed="rId3"/>
          <a:srcRect/>
          <a:stretch>
            <a:fillRect/>
          </a:stretch>
        </p:blipFill>
        <p:spPr bwMode="auto">
          <a:xfrm>
            <a:off x="899592" y="3429000"/>
            <a:ext cx="5544616" cy="1133475"/>
          </a:xfrm>
          <a:prstGeom prst="rect">
            <a:avLst/>
          </a:prstGeom>
          <a:noFill/>
          <a:ln w="9525">
            <a:noFill/>
            <a:miter lim="800000"/>
            <a:headEnd/>
            <a:tailEnd/>
          </a:ln>
        </p:spPr>
      </p:pic>
      <p:sp>
        <p:nvSpPr>
          <p:cNvPr id="6" name="TextBox 5"/>
          <p:cNvSpPr txBox="1"/>
          <p:nvPr/>
        </p:nvSpPr>
        <p:spPr>
          <a:xfrm>
            <a:off x="971600" y="5013176"/>
            <a:ext cx="5544616" cy="523220"/>
          </a:xfrm>
          <a:prstGeom prst="rect">
            <a:avLst/>
          </a:prstGeom>
          <a:noFill/>
        </p:spPr>
        <p:txBody>
          <a:bodyPr wrap="square" rtlCol="0">
            <a:spAutoFit/>
          </a:bodyPr>
          <a:lstStyle/>
          <a:p>
            <a:r>
              <a:rPr lang="en-US" altLang="zh-CN" sz="2800" dirty="0" smtClean="0"/>
              <a:t>(</a:t>
            </a:r>
            <a:r>
              <a:rPr lang="el-GR" altLang="zh-CN" sz="2800" dirty="0" smtClean="0"/>
              <a:t>α </a:t>
            </a:r>
            <a:r>
              <a:rPr lang="en-US" altLang="zh-CN" sz="2800" dirty="0" smtClean="0"/>
              <a:t>,</a:t>
            </a:r>
            <a:r>
              <a:rPr lang="el-GR" altLang="zh-CN" sz="2800" dirty="0" smtClean="0"/>
              <a:t>β</a:t>
            </a:r>
            <a:r>
              <a:rPr lang="en-US" altLang="zh-CN" sz="2800" dirty="0" smtClean="0"/>
              <a:t>)-privacy</a:t>
            </a:r>
            <a:endParaRPr lang="zh-CN" alt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3459840"/>
          </a:xfrm>
        </p:spPr>
        <p:txBody>
          <a:bodyPr/>
          <a:lstStyle/>
          <a:p>
            <a:r>
              <a:rPr lang="zh-CN" altLang="en-US" dirty="0" smtClean="0"/>
              <a:t>存在概率</a:t>
            </a:r>
            <a:endParaRPr lang="en-US" altLang="zh-CN" dirty="0" smtClean="0"/>
          </a:p>
          <a:p>
            <a:endParaRPr lang="en-US" altLang="zh-CN" dirty="0" smtClean="0"/>
          </a:p>
          <a:p>
            <a:endParaRPr lang="en-US" altLang="zh-CN" dirty="0" smtClean="0"/>
          </a:p>
          <a:p>
            <a:endParaRPr lang="en-US" altLang="zh-CN" dirty="0" smtClean="0"/>
          </a:p>
          <a:p>
            <a:r>
              <a:rPr lang="zh-CN" altLang="en-US" dirty="0" smtClean="0"/>
              <a:t>关联概率</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概率计算</a:t>
            </a:r>
            <a:endParaRPr lang="zh-CN" altLang="en-US" dirty="0"/>
          </a:p>
        </p:txBody>
      </p:sp>
      <p:pic>
        <p:nvPicPr>
          <p:cNvPr id="25603" name="Picture 3"/>
          <p:cNvPicPr>
            <a:picLocks noChangeAspect="1" noChangeArrowheads="1"/>
          </p:cNvPicPr>
          <p:nvPr/>
        </p:nvPicPr>
        <p:blipFill>
          <a:blip r:embed="rId2"/>
          <a:srcRect/>
          <a:stretch>
            <a:fillRect/>
          </a:stretch>
        </p:blipFill>
        <p:spPr bwMode="auto">
          <a:xfrm>
            <a:off x="683568" y="1988840"/>
            <a:ext cx="5372100" cy="1371600"/>
          </a:xfrm>
          <a:prstGeom prst="rect">
            <a:avLst/>
          </a:prstGeom>
          <a:noFill/>
          <a:ln w="9525">
            <a:noFill/>
            <a:miter lim="800000"/>
            <a:headEnd/>
            <a:tailEnd/>
          </a:ln>
        </p:spPr>
      </p:pic>
      <p:pic>
        <p:nvPicPr>
          <p:cNvPr id="25605" name="Picture 5"/>
          <p:cNvPicPr>
            <a:picLocks noChangeAspect="1" noChangeArrowheads="1"/>
          </p:cNvPicPr>
          <p:nvPr/>
        </p:nvPicPr>
        <p:blipFill>
          <a:blip r:embed="rId3"/>
          <a:srcRect/>
          <a:stretch>
            <a:fillRect/>
          </a:stretch>
        </p:blipFill>
        <p:spPr bwMode="auto">
          <a:xfrm>
            <a:off x="683568" y="3789040"/>
            <a:ext cx="5448300" cy="1638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2523736"/>
          </a:xfrm>
        </p:spPr>
        <p:txBody>
          <a:bodyPr/>
          <a:lstStyle/>
          <a:p>
            <a:r>
              <a:rPr lang="zh-CN" altLang="en-US" dirty="0" smtClean="0"/>
              <a:t>用</a:t>
            </a:r>
            <a:r>
              <a:rPr lang="en-US" altLang="zh-CN" dirty="0" smtClean="0"/>
              <a:t>error of count query </a:t>
            </a:r>
            <a:r>
              <a:rPr lang="zh-CN" altLang="en-US" dirty="0" smtClean="0"/>
              <a:t>来衡量信息缺损</a:t>
            </a:r>
            <a:endParaRPr lang="en-US" altLang="zh-CN" dirty="0" smtClean="0"/>
          </a:p>
          <a:p>
            <a:endParaRPr lang="en-US" altLang="zh-CN" dirty="0" smtClean="0"/>
          </a:p>
          <a:p>
            <a:r>
              <a:rPr lang="en-US" altLang="zh-CN" dirty="0" smtClean="0"/>
              <a:t>Q(T)</a:t>
            </a:r>
            <a:r>
              <a:rPr lang="zh-CN" altLang="en-US" dirty="0" smtClean="0"/>
              <a:t>是对精确的原始数据集</a:t>
            </a:r>
            <a:r>
              <a:rPr lang="en-US" altLang="zh-CN" dirty="0" smtClean="0"/>
              <a:t>T</a:t>
            </a:r>
            <a:r>
              <a:rPr lang="zh-CN" altLang="en-US" dirty="0" smtClean="0"/>
              <a:t>的查询，</a:t>
            </a:r>
            <a:r>
              <a:rPr lang="en-US" altLang="zh-CN" dirty="0" smtClean="0"/>
              <a:t>Q(T*)</a:t>
            </a:r>
            <a:r>
              <a:rPr lang="zh-CN" altLang="en-US" dirty="0" smtClean="0"/>
              <a:t>是对用</a:t>
            </a:r>
            <a:r>
              <a:rPr lang="en-US" altLang="zh-CN" dirty="0" smtClean="0"/>
              <a:t>Ambiguity</a:t>
            </a:r>
            <a:r>
              <a:rPr lang="zh-CN" altLang="en-US" dirty="0" smtClean="0"/>
              <a:t>处理过发布的数据集</a:t>
            </a:r>
            <a:r>
              <a:rPr lang="en-US" altLang="zh-CN" dirty="0" smtClean="0"/>
              <a:t>T*</a:t>
            </a:r>
            <a:r>
              <a:rPr lang="zh-CN" altLang="en-US" dirty="0" smtClean="0"/>
              <a:t>的查询</a:t>
            </a:r>
            <a:endParaRPr lang="en-US" altLang="zh-CN" dirty="0" smtClean="0"/>
          </a:p>
          <a:p>
            <a:r>
              <a:rPr lang="en-US" altLang="zh-CN" dirty="0" smtClean="0"/>
              <a:t>Ambiguity</a:t>
            </a:r>
            <a:r>
              <a:rPr lang="zh-CN" altLang="en-US" dirty="0" smtClean="0"/>
              <a:t>比</a:t>
            </a:r>
            <a:r>
              <a:rPr lang="en-US" altLang="zh-CN" dirty="0" smtClean="0"/>
              <a:t>Generalization</a:t>
            </a:r>
            <a:r>
              <a:rPr lang="zh-CN" altLang="en-US" dirty="0" smtClean="0"/>
              <a:t>造成的信息缺损少</a:t>
            </a:r>
            <a:endParaRPr lang="zh-CN" altLang="en-US" dirty="0"/>
          </a:p>
        </p:txBody>
      </p:sp>
      <p:sp>
        <p:nvSpPr>
          <p:cNvPr id="3" name="标题 2"/>
          <p:cNvSpPr>
            <a:spLocks noGrp="1"/>
          </p:cNvSpPr>
          <p:nvPr>
            <p:ph type="title"/>
          </p:nvPr>
        </p:nvSpPr>
        <p:spPr/>
        <p:txBody>
          <a:bodyPr/>
          <a:lstStyle/>
          <a:p>
            <a:r>
              <a:rPr lang="zh-CN" altLang="en-US" dirty="0" smtClean="0"/>
              <a:t>信息缺损计算</a:t>
            </a:r>
            <a:endParaRPr lang="zh-CN" altLang="en-US" dirty="0"/>
          </a:p>
        </p:txBody>
      </p:sp>
      <p:pic>
        <p:nvPicPr>
          <p:cNvPr id="26627" name="Picture 3"/>
          <p:cNvPicPr>
            <a:picLocks noChangeAspect="1" noChangeArrowheads="1"/>
          </p:cNvPicPr>
          <p:nvPr/>
        </p:nvPicPr>
        <p:blipFill>
          <a:blip r:embed="rId2"/>
          <a:srcRect/>
          <a:stretch>
            <a:fillRect/>
          </a:stretch>
        </p:blipFill>
        <p:spPr bwMode="auto">
          <a:xfrm>
            <a:off x="971600" y="1916832"/>
            <a:ext cx="2880320" cy="521325"/>
          </a:xfrm>
          <a:prstGeom prst="rect">
            <a:avLst/>
          </a:prstGeom>
          <a:noFill/>
          <a:ln w="9525">
            <a:noFill/>
            <a:miter lim="800000"/>
            <a:headEnd/>
            <a:tailEnd/>
          </a:ln>
        </p:spPr>
      </p:pic>
      <p:pic>
        <p:nvPicPr>
          <p:cNvPr id="26629" name="Picture 5"/>
          <p:cNvPicPr>
            <a:picLocks noChangeAspect="1" noChangeArrowheads="1"/>
          </p:cNvPicPr>
          <p:nvPr/>
        </p:nvPicPr>
        <p:blipFill>
          <a:blip r:embed="rId3"/>
          <a:srcRect/>
          <a:stretch>
            <a:fillRect/>
          </a:stretch>
        </p:blipFill>
        <p:spPr bwMode="auto">
          <a:xfrm>
            <a:off x="827584" y="3933056"/>
            <a:ext cx="5429250" cy="1657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2800" dirty="0" smtClean="0"/>
              <a:t>1.Bucketization. </a:t>
            </a:r>
            <a:r>
              <a:rPr lang="zh-CN" altLang="en-US" sz="2800" dirty="0" smtClean="0"/>
              <a:t>对</a:t>
            </a:r>
            <a:r>
              <a:rPr lang="en-US" altLang="zh-CN" sz="2800" dirty="0" smtClean="0"/>
              <a:t>QI</a:t>
            </a:r>
            <a:r>
              <a:rPr lang="zh-CN" altLang="en-US" sz="2800" dirty="0" smtClean="0"/>
              <a:t>和敏感属性进行</a:t>
            </a:r>
            <a:r>
              <a:rPr lang="en-US" altLang="zh-CN" sz="2800" dirty="0" smtClean="0"/>
              <a:t>Hash,</a:t>
            </a:r>
            <a:r>
              <a:rPr lang="zh-CN" altLang="en-US" sz="2800" dirty="0" smtClean="0"/>
              <a:t>相同的值会分配进相同的</a:t>
            </a:r>
            <a:r>
              <a:rPr lang="en-US" altLang="zh-CN" sz="2800" dirty="0" smtClean="0"/>
              <a:t>Hash</a:t>
            </a:r>
            <a:r>
              <a:rPr lang="zh-CN" altLang="en-US" sz="2800" dirty="0" smtClean="0"/>
              <a:t>桶中。对敏感属性的哈希桶由大到小的顺序排序，目的是在后面按照</a:t>
            </a:r>
            <a:r>
              <a:rPr lang="en-US" altLang="zh-CN" sz="2800" dirty="0" smtClean="0"/>
              <a:t>QI</a:t>
            </a:r>
            <a:r>
              <a:rPr lang="zh-CN" altLang="en-US" sz="2800" dirty="0" smtClean="0"/>
              <a:t>进行分组时，优先选择出现频率大的值，使敏感属性尽可能分在多个</a:t>
            </a:r>
            <a:r>
              <a:rPr lang="en-US" altLang="zh-CN" sz="2800" dirty="0" smtClean="0"/>
              <a:t>QI-group</a:t>
            </a:r>
            <a:r>
              <a:rPr lang="zh-CN" altLang="en-US" sz="2800" dirty="0" smtClean="0"/>
              <a:t>中。</a:t>
            </a:r>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zh-CN" altLang="en-US" dirty="0"/>
          </a:p>
        </p:txBody>
      </p:sp>
      <p:sp>
        <p:nvSpPr>
          <p:cNvPr id="3" name="标题 2"/>
          <p:cNvSpPr>
            <a:spLocks noGrp="1"/>
          </p:cNvSpPr>
          <p:nvPr>
            <p:ph type="title"/>
          </p:nvPr>
        </p:nvSpPr>
        <p:spPr/>
        <p:txBody>
          <a:bodyPr>
            <a:normAutofit/>
          </a:bodyPr>
          <a:lstStyle/>
          <a:p>
            <a:r>
              <a:rPr lang="en-US" altLang="zh-CN" dirty="0" smtClean="0"/>
              <a:t>Ambiguity</a:t>
            </a:r>
            <a:r>
              <a:rPr lang="zh-CN" altLang="en-US" dirty="0" smtClean="0"/>
              <a:t>的算法</a:t>
            </a:r>
            <a:endParaRPr lang="zh-CN" altLang="en-US" dirty="0"/>
          </a:p>
        </p:txBody>
      </p:sp>
      <p:pic>
        <p:nvPicPr>
          <p:cNvPr id="27653" name="Picture 5"/>
          <p:cNvPicPr>
            <a:picLocks noChangeAspect="1" noChangeArrowheads="1"/>
          </p:cNvPicPr>
          <p:nvPr/>
        </p:nvPicPr>
        <p:blipFill>
          <a:blip r:embed="rId2"/>
          <a:srcRect/>
          <a:stretch>
            <a:fillRect/>
          </a:stretch>
        </p:blipFill>
        <p:spPr bwMode="auto">
          <a:xfrm>
            <a:off x="899592" y="3717032"/>
            <a:ext cx="5572125" cy="223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8680"/>
            <a:ext cx="8229600" cy="5458611"/>
          </a:xfrm>
        </p:spPr>
        <p:txBody>
          <a:bodyPr>
            <a:normAutofit/>
          </a:bodyPr>
          <a:lstStyle/>
          <a:p>
            <a:r>
              <a:rPr lang="en-US" altLang="zh-CN" dirty="0" smtClean="0"/>
              <a:t>2.Construct (</a:t>
            </a:r>
            <a:r>
              <a:rPr lang="el-GR" altLang="zh-CN" dirty="0" smtClean="0"/>
              <a:t>α</a:t>
            </a:r>
            <a:r>
              <a:rPr lang="en-US" altLang="zh-CN" dirty="0" smtClean="0"/>
              <a:t>,</a:t>
            </a:r>
            <a:r>
              <a:rPr lang="el-GR" altLang="zh-CN" dirty="0" smtClean="0"/>
              <a:t>β</a:t>
            </a:r>
            <a:r>
              <a:rPr lang="en-US" altLang="zh-CN" dirty="0" smtClean="0"/>
              <a:t>)-privacy QI-Groups from hashed Buckets</a:t>
            </a:r>
          </a:p>
          <a:p>
            <a:pPr lvl="1"/>
            <a:r>
              <a:rPr lang="zh-CN" altLang="en-US" dirty="0" smtClean="0"/>
              <a:t>按照敏感属性的哈希桶由大到小顺序，每个桶中取出一个元组，取个        元组构成一个分组。计算是否满足</a:t>
            </a:r>
            <a:r>
              <a:rPr lang="el-GR" altLang="zh-CN" dirty="0" smtClean="0"/>
              <a:t>α</a:t>
            </a:r>
            <a:r>
              <a:rPr lang="en-US" altLang="zh-CN" dirty="0" smtClean="0"/>
              <a:t>-Presence, </a:t>
            </a:r>
            <a:r>
              <a:rPr lang="zh-CN" altLang="en-US" dirty="0" smtClean="0"/>
              <a:t>如果不满足，就按照这种原则重新构造。</a:t>
            </a:r>
            <a:endParaRPr lang="en-US" altLang="zh-CN" dirty="0" smtClean="0"/>
          </a:p>
          <a:p>
            <a:pPr lvl="1"/>
            <a:r>
              <a:rPr lang="zh-CN" altLang="en-US" dirty="0" smtClean="0"/>
              <a:t>与定理</a:t>
            </a:r>
            <a:r>
              <a:rPr lang="en-US" altLang="zh-CN" dirty="0" smtClean="0"/>
              <a:t>1</a:t>
            </a:r>
            <a:r>
              <a:rPr lang="zh-CN" altLang="en-US" dirty="0" smtClean="0"/>
              <a:t>相同，存在概率计算方法为</a:t>
            </a:r>
            <a:endParaRPr lang="en-US" altLang="zh-CN" dirty="0" smtClean="0"/>
          </a:p>
          <a:p>
            <a:pPr lvl="1"/>
            <a:endParaRPr lang="en-US" altLang="zh-CN" dirty="0" smtClean="0"/>
          </a:p>
          <a:p>
            <a:pPr lvl="1"/>
            <a:endParaRPr lang="en-US" altLang="zh-CN" dirty="0" smtClean="0"/>
          </a:p>
          <a:p>
            <a:r>
              <a:rPr lang="zh-CN" altLang="en-US" dirty="0" smtClean="0"/>
              <a:t>与</a:t>
            </a:r>
            <a:r>
              <a:rPr lang="en-US" altLang="zh-CN" dirty="0" smtClean="0"/>
              <a:t>l-diversity</a:t>
            </a:r>
            <a:r>
              <a:rPr lang="zh-CN" altLang="en-US" dirty="0" smtClean="0"/>
              <a:t>原则相比</a:t>
            </a:r>
            <a:endParaRPr lang="en-US" altLang="zh-CN" dirty="0" smtClean="0"/>
          </a:p>
          <a:p>
            <a:pPr lvl="1"/>
            <a:r>
              <a:rPr lang="zh-CN" altLang="en-US" dirty="0" smtClean="0"/>
              <a:t>能够到达到</a:t>
            </a:r>
            <a:endParaRPr lang="en-US" altLang="zh-CN" dirty="0" smtClean="0"/>
          </a:p>
        </p:txBody>
      </p:sp>
      <p:graphicFrame>
        <p:nvGraphicFramePr>
          <p:cNvPr id="28677" name="Object 5"/>
          <p:cNvGraphicFramePr>
            <a:graphicFrameLocks noChangeAspect="1"/>
          </p:cNvGraphicFramePr>
          <p:nvPr/>
        </p:nvGraphicFramePr>
        <p:xfrm>
          <a:off x="2627784" y="1772816"/>
          <a:ext cx="747241" cy="360363"/>
        </p:xfrm>
        <a:graphic>
          <a:graphicData uri="http://schemas.openxmlformats.org/presentationml/2006/ole">
            <p:oleObj spid="_x0000_s28677" name="Equation" r:id="rId3" imgW="368280" imgH="228600" progId="Equation.3">
              <p:embed/>
            </p:oleObj>
          </a:graphicData>
        </a:graphic>
      </p:graphicFrame>
      <p:graphicFrame>
        <p:nvGraphicFramePr>
          <p:cNvPr id="28680" name="Object 8"/>
          <p:cNvGraphicFramePr>
            <a:graphicFrameLocks noChangeAspect="1"/>
          </p:cNvGraphicFramePr>
          <p:nvPr/>
        </p:nvGraphicFramePr>
        <p:xfrm>
          <a:off x="2699792" y="4221088"/>
          <a:ext cx="2089150" cy="360362"/>
        </p:xfrm>
        <a:graphic>
          <a:graphicData uri="http://schemas.openxmlformats.org/presentationml/2006/ole">
            <p:oleObj spid="_x0000_s28680" name="Equation" r:id="rId4" imgW="1028520" imgH="228600" progId="Equation.3">
              <p:embed/>
            </p:oleObj>
          </a:graphicData>
        </a:graphic>
      </p:graphicFrame>
      <p:graphicFrame>
        <p:nvGraphicFramePr>
          <p:cNvPr id="28684" name="Object 12"/>
          <p:cNvGraphicFramePr>
            <a:graphicFrameLocks noChangeAspect="1"/>
          </p:cNvGraphicFramePr>
          <p:nvPr/>
        </p:nvGraphicFramePr>
        <p:xfrm>
          <a:off x="5940152" y="2564904"/>
          <a:ext cx="1584176" cy="504056"/>
        </p:xfrm>
        <a:graphic>
          <a:graphicData uri="http://schemas.openxmlformats.org/presentationml/2006/ole">
            <p:oleObj spid="_x0000_s28684" name="Equation" r:id="rId5" imgW="571320" imgH="241200" progId="Equation.3">
              <p:embed/>
            </p:oleObj>
          </a:graphicData>
        </a:graphic>
      </p:graphicFrame>
      <p:pic>
        <p:nvPicPr>
          <p:cNvPr id="28686" name="Picture 14"/>
          <p:cNvPicPr>
            <a:picLocks noChangeAspect="1" noChangeArrowheads="1"/>
          </p:cNvPicPr>
          <p:nvPr/>
        </p:nvPicPr>
        <p:blipFill>
          <a:blip r:embed="rId6"/>
          <a:srcRect/>
          <a:stretch>
            <a:fillRect/>
          </a:stretch>
        </p:blipFill>
        <p:spPr bwMode="auto">
          <a:xfrm>
            <a:off x="1187624" y="3068960"/>
            <a:ext cx="5438775" cy="561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3. Process the Residues</a:t>
            </a:r>
          </a:p>
          <a:p>
            <a:pPr lvl="1"/>
            <a:r>
              <a:rPr lang="zh-CN" altLang="en-US" dirty="0" smtClean="0"/>
              <a:t>对于剩下元组，不足以构建一个         大小的分组，将剩余元组</a:t>
            </a:r>
            <a:r>
              <a:rPr lang="en-US" altLang="zh-CN" dirty="0" smtClean="0"/>
              <a:t>t</a:t>
            </a:r>
            <a:r>
              <a:rPr lang="zh-CN" altLang="en-US" dirty="0" smtClean="0"/>
              <a:t>添加到某个分组</a:t>
            </a:r>
            <a:r>
              <a:rPr lang="en-US" altLang="zh-CN" dirty="0" smtClean="0"/>
              <a:t>G</a:t>
            </a:r>
            <a:r>
              <a:rPr lang="zh-CN" altLang="en-US" dirty="0" smtClean="0"/>
              <a:t>中，保证</a:t>
            </a:r>
            <a:r>
              <a:rPr lang="en-US" altLang="zh-CN" dirty="0" smtClean="0"/>
              <a:t>t</a:t>
            </a:r>
            <a:r>
              <a:rPr lang="zh-CN" altLang="en-US" dirty="0" smtClean="0"/>
              <a:t>的敏感属性不在</a:t>
            </a:r>
            <a:r>
              <a:rPr lang="en-US" altLang="zh-CN" dirty="0" smtClean="0"/>
              <a:t>G</a:t>
            </a:r>
            <a:r>
              <a:rPr lang="zh-CN" altLang="en-US" dirty="0" smtClean="0"/>
              <a:t>中</a:t>
            </a:r>
            <a:r>
              <a:rPr lang="en-US" altLang="zh-CN" dirty="0" smtClean="0"/>
              <a:t>,</a:t>
            </a:r>
            <a:r>
              <a:rPr lang="zh-CN" altLang="en-US" dirty="0" smtClean="0"/>
              <a:t>且添加后</a:t>
            </a:r>
            <a:r>
              <a:rPr lang="en-US" altLang="zh-CN" dirty="0" smtClean="0"/>
              <a:t>G</a:t>
            </a:r>
            <a:r>
              <a:rPr lang="zh-CN" altLang="en-US" dirty="0" smtClean="0"/>
              <a:t>的存在概率小于</a:t>
            </a:r>
            <a:r>
              <a:rPr lang="el-GR" altLang="zh-CN" dirty="0" smtClean="0"/>
              <a:t>α</a:t>
            </a:r>
            <a:endParaRPr lang="en-US" altLang="zh-CN" dirty="0" smtClean="0"/>
          </a:p>
          <a:p>
            <a:endParaRPr lang="zh-CN" altLang="en-US" dirty="0"/>
          </a:p>
        </p:txBody>
      </p:sp>
      <p:sp>
        <p:nvSpPr>
          <p:cNvPr id="3" name="标题 2"/>
          <p:cNvSpPr>
            <a:spLocks noGrp="1"/>
          </p:cNvSpPr>
          <p:nvPr>
            <p:ph type="title"/>
          </p:nvPr>
        </p:nvSpPr>
        <p:spPr/>
        <p:txBody>
          <a:bodyPr/>
          <a:lstStyle/>
          <a:p>
            <a:endParaRPr lang="zh-CN" altLang="en-US"/>
          </a:p>
        </p:txBody>
      </p:sp>
      <p:graphicFrame>
        <p:nvGraphicFramePr>
          <p:cNvPr id="31747" name="Object 3"/>
          <p:cNvGraphicFramePr>
            <a:graphicFrameLocks noChangeAspect="1"/>
          </p:cNvGraphicFramePr>
          <p:nvPr/>
        </p:nvGraphicFramePr>
        <p:xfrm>
          <a:off x="5292080" y="1988840"/>
          <a:ext cx="747712" cy="360362"/>
        </p:xfrm>
        <a:graphic>
          <a:graphicData uri="http://schemas.openxmlformats.org/presentationml/2006/ole">
            <p:oleObj spid="_x0000_s31747" name="Equation" r:id="rId3" imgW="368280" imgH="228600" progId="Equation.3">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err="1" smtClean="0"/>
              <a:t>Hui</a:t>
            </a:r>
            <a:r>
              <a:rPr lang="en-US" altLang="zh-CN" dirty="0" smtClean="0"/>
              <a:t> Wang </a:t>
            </a:r>
            <a:r>
              <a:rPr lang="zh-CN" altLang="en-US" dirty="0" smtClean="0"/>
              <a:t>王慧</a:t>
            </a:r>
            <a:endParaRPr lang="en-US" altLang="zh-CN" dirty="0" smtClean="0"/>
          </a:p>
          <a:p>
            <a:endParaRPr lang="en-US" altLang="zh-CN" dirty="0" smtClean="0"/>
          </a:p>
          <a:p>
            <a:r>
              <a:rPr lang="en-US" altLang="zh-CN" dirty="0" smtClean="0"/>
              <a:t> </a:t>
            </a:r>
            <a:r>
              <a:rPr lang="en-US" altLang="zh-CN" dirty="0" err="1" smtClean="0"/>
              <a:t>Ph.D</a:t>
            </a:r>
            <a:r>
              <a:rPr lang="en-US" altLang="zh-CN" dirty="0" smtClean="0"/>
              <a:t> in computer and science from University of British Columbia 2007</a:t>
            </a:r>
          </a:p>
          <a:p>
            <a:endParaRPr lang="en-US" altLang="zh-CN" dirty="0" smtClean="0"/>
          </a:p>
          <a:p>
            <a:r>
              <a:rPr lang="en-US" altLang="zh-CN" dirty="0" smtClean="0"/>
              <a:t>Assistant professor in the Computer Science Department , Stevens Institute of Technology</a:t>
            </a:r>
          </a:p>
          <a:p>
            <a:endParaRPr lang="en-US" altLang="zh-CN" dirty="0" smtClean="0"/>
          </a:p>
          <a:p>
            <a:r>
              <a:rPr lang="zh-CN" altLang="en-US" dirty="0" smtClean="0"/>
              <a:t>研究方向：</a:t>
            </a:r>
            <a:r>
              <a:rPr lang="en-US" altLang="zh-CN" dirty="0" smtClean="0"/>
              <a:t>data management ,database security, data privacy and semi-structured databases</a:t>
            </a:r>
            <a:endParaRPr lang="zh-CN" altLang="en-US" dirty="0"/>
          </a:p>
        </p:txBody>
      </p:sp>
      <p:sp>
        <p:nvSpPr>
          <p:cNvPr id="3" name="标题 2"/>
          <p:cNvSpPr>
            <a:spLocks noGrp="1"/>
          </p:cNvSpPr>
          <p:nvPr>
            <p:ph type="title"/>
          </p:nvPr>
        </p:nvSpPr>
        <p:spPr/>
        <p:txBody>
          <a:bodyPr/>
          <a:lstStyle/>
          <a:p>
            <a:r>
              <a:rPr lang="zh-CN" altLang="en-US" dirty="0" smtClean="0"/>
              <a:t>作者介绍</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84784"/>
            <a:ext cx="8291264" cy="3027792"/>
          </a:xfrm>
        </p:spPr>
        <p:txBody>
          <a:bodyPr/>
          <a:lstStyle/>
          <a:p>
            <a:r>
              <a:rPr lang="zh-CN" altLang="en-US" dirty="0" smtClean="0"/>
              <a:t>分成两个表，把准标识符</a:t>
            </a:r>
            <a:r>
              <a:rPr lang="en-US" altLang="zh-CN" dirty="0" smtClean="0"/>
              <a:t>QI(</a:t>
            </a:r>
            <a:r>
              <a:rPr lang="en-US" altLang="zh-CN" dirty="0" err="1" smtClean="0"/>
              <a:t>Age,Gender,Zipcode</a:t>
            </a:r>
            <a:r>
              <a:rPr lang="en-US" altLang="zh-CN" dirty="0" smtClean="0"/>
              <a:t>)</a:t>
            </a:r>
            <a:r>
              <a:rPr lang="zh-CN" altLang="en-US" dirty="0" smtClean="0"/>
              <a:t>分开，保证存在隐私概率为</a:t>
            </a:r>
            <a:r>
              <a:rPr lang="en-US" altLang="zh-CN" dirty="0" smtClean="0"/>
              <a:t>1/|G|</a:t>
            </a:r>
            <a:r>
              <a:rPr lang="zh-CN" altLang="en-US" dirty="0" smtClean="0"/>
              <a:t>，把</a:t>
            </a:r>
            <a:r>
              <a:rPr lang="en-US" altLang="zh-CN" dirty="0" smtClean="0"/>
              <a:t>QI</a:t>
            </a:r>
            <a:r>
              <a:rPr lang="zh-CN" altLang="en-US" dirty="0" smtClean="0"/>
              <a:t>与敏感属性分开保证关联隐私概率为</a:t>
            </a:r>
            <a:r>
              <a:rPr lang="en-US" altLang="zh-CN" dirty="0" smtClean="0"/>
              <a:t>c/|G|</a:t>
            </a:r>
            <a:endParaRPr lang="zh-CN" altLang="en-US" dirty="0"/>
          </a:p>
        </p:txBody>
      </p:sp>
      <p:sp>
        <p:nvSpPr>
          <p:cNvPr id="3" name="标题 2"/>
          <p:cNvSpPr>
            <a:spLocks noGrp="1"/>
          </p:cNvSpPr>
          <p:nvPr>
            <p:ph type="title"/>
          </p:nvPr>
        </p:nvSpPr>
        <p:spPr/>
        <p:txBody>
          <a:bodyPr/>
          <a:lstStyle/>
          <a:p>
            <a:r>
              <a:rPr lang="en-US" altLang="zh-CN" dirty="0" err="1" smtClean="0"/>
              <a:t>Priview</a:t>
            </a:r>
            <a:endParaRPr lang="zh-CN" altLang="en-US" dirty="0"/>
          </a:p>
        </p:txBody>
      </p:sp>
      <p:pic>
        <p:nvPicPr>
          <p:cNvPr id="30723" name="Picture 3"/>
          <p:cNvPicPr>
            <a:picLocks noChangeAspect="1" noChangeArrowheads="1"/>
          </p:cNvPicPr>
          <p:nvPr/>
        </p:nvPicPr>
        <p:blipFill>
          <a:blip r:embed="rId2"/>
          <a:srcRect/>
          <a:stretch>
            <a:fillRect/>
          </a:stretch>
        </p:blipFill>
        <p:spPr bwMode="auto">
          <a:xfrm>
            <a:off x="683568" y="2852936"/>
            <a:ext cx="6848475" cy="340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显然，包含</a:t>
            </a:r>
            <a:r>
              <a:rPr lang="en-US" altLang="zh-CN" dirty="0" smtClean="0"/>
              <a:t>QI</a:t>
            </a:r>
            <a:r>
              <a:rPr lang="zh-CN" altLang="en-US" dirty="0" smtClean="0"/>
              <a:t>的表之间有损连接变少，使</a:t>
            </a:r>
            <a:r>
              <a:rPr lang="en-US" altLang="zh-CN" dirty="0" err="1" smtClean="0"/>
              <a:t>Priview</a:t>
            </a:r>
            <a:r>
              <a:rPr lang="zh-CN" altLang="en-US" dirty="0" smtClean="0"/>
              <a:t>具有更少的信息缺损。</a:t>
            </a:r>
            <a:endParaRPr lang="zh-CN" altLang="en-US" dirty="0"/>
          </a:p>
        </p:txBody>
      </p:sp>
      <p:sp>
        <p:nvSpPr>
          <p:cNvPr id="3" name="标题 2"/>
          <p:cNvSpPr>
            <a:spLocks noGrp="1"/>
          </p:cNvSpPr>
          <p:nvPr>
            <p:ph type="title"/>
          </p:nvPr>
        </p:nvSpPr>
        <p:spPr/>
        <p:txBody>
          <a:bodyPr/>
          <a:lstStyle/>
          <a:p>
            <a:r>
              <a:rPr lang="en-US" altLang="zh-CN" dirty="0" err="1" smtClean="0"/>
              <a:t>Priview</a:t>
            </a:r>
            <a:r>
              <a:rPr lang="en-US" altLang="zh-CN" dirty="0" smtClean="0"/>
              <a:t> VS Ambiguity</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将数据存储在云中，与第三方分享会造成隐私泄露</a:t>
            </a:r>
            <a:endParaRPr lang="en-US" altLang="zh-CN" dirty="0" smtClean="0"/>
          </a:p>
          <a:p>
            <a:r>
              <a:rPr lang="zh-CN" altLang="en-US" dirty="0" smtClean="0"/>
              <a:t>本文提到存在隐私和关联隐私</a:t>
            </a:r>
            <a:endParaRPr lang="en-US" altLang="zh-CN" dirty="0" smtClean="0"/>
          </a:p>
          <a:p>
            <a:r>
              <a:rPr lang="zh-CN" altLang="en-US" dirty="0" smtClean="0"/>
              <a:t>定义了</a:t>
            </a:r>
            <a:r>
              <a:rPr lang="el-GR" altLang="zh-CN" dirty="0" smtClean="0"/>
              <a:t>α</a:t>
            </a:r>
            <a:r>
              <a:rPr lang="en-US" altLang="zh-CN" dirty="0" smtClean="0"/>
              <a:t>-Presence,</a:t>
            </a:r>
            <a:r>
              <a:rPr lang="el-GR" altLang="zh-CN" dirty="0" smtClean="0"/>
              <a:t> β</a:t>
            </a:r>
            <a:r>
              <a:rPr lang="en-US" altLang="zh-CN" dirty="0" smtClean="0"/>
              <a:t>-Association</a:t>
            </a:r>
          </a:p>
          <a:p>
            <a:r>
              <a:rPr lang="zh-CN" altLang="en-US" dirty="0" smtClean="0"/>
              <a:t>提出了</a:t>
            </a:r>
            <a:r>
              <a:rPr lang="en-US" altLang="zh-CN" dirty="0" smtClean="0"/>
              <a:t>Ambiguity</a:t>
            </a:r>
            <a:r>
              <a:rPr lang="zh-CN" altLang="en-US" dirty="0" smtClean="0"/>
              <a:t>方案，证明该方案比泛化信息缺损少，具有更高的有用性。</a:t>
            </a:r>
            <a:endParaRPr lang="en-US" altLang="zh-CN" dirty="0" smtClean="0"/>
          </a:p>
          <a:p>
            <a:r>
              <a:rPr lang="zh-CN" altLang="en-US" dirty="0" smtClean="0"/>
              <a:t>提出 了</a:t>
            </a:r>
            <a:r>
              <a:rPr lang="en-US" altLang="zh-CN" dirty="0" err="1" smtClean="0"/>
              <a:t>PriView</a:t>
            </a:r>
            <a:r>
              <a:rPr lang="zh-CN" altLang="en-US" dirty="0" smtClean="0"/>
              <a:t>方案，证明该方案比</a:t>
            </a:r>
            <a:r>
              <a:rPr lang="en-US" altLang="zh-CN" dirty="0" smtClean="0"/>
              <a:t>Ambiguity</a:t>
            </a:r>
            <a:r>
              <a:rPr lang="zh-CN" altLang="en-US" dirty="0" smtClean="0"/>
              <a:t>具有更高的有用性。</a:t>
            </a:r>
            <a:endParaRPr lang="en-US" altLang="zh-CN" dirty="0" smtClean="0"/>
          </a:p>
          <a:p>
            <a:r>
              <a:rPr lang="zh-CN" altLang="en-US" dirty="0" smtClean="0"/>
              <a:t>未来的工作，将</a:t>
            </a:r>
            <a:r>
              <a:rPr lang="en-US" altLang="zh-CN" dirty="0" smtClean="0"/>
              <a:t>Ambiguity</a:t>
            </a:r>
            <a:r>
              <a:rPr lang="zh-CN" altLang="en-US" dirty="0" smtClean="0"/>
              <a:t>，</a:t>
            </a:r>
            <a:r>
              <a:rPr lang="en-US" altLang="zh-CN" dirty="0" err="1" smtClean="0"/>
              <a:t>Priview</a:t>
            </a:r>
            <a:r>
              <a:rPr lang="zh-CN" altLang="en-US" dirty="0" smtClean="0"/>
              <a:t>用于动态数据集</a:t>
            </a:r>
            <a:endParaRPr lang="zh-CN" altLang="en-US" dirty="0"/>
          </a:p>
        </p:txBody>
      </p:sp>
      <p:sp>
        <p:nvSpPr>
          <p:cNvPr id="3" name="标题 2"/>
          <p:cNvSpPr>
            <a:spLocks noGrp="1"/>
          </p:cNvSpPr>
          <p:nvPr>
            <p:ph type="title"/>
          </p:nvPr>
        </p:nvSpPr>
        <p:spPr/>
        <p:txBody>
          <a:bodyPr/>
          <a:lstStyle/>
          <a:p>
            <a:r>
              <a:rPr lang="zh-CN" altLang="en-US" dirty="0" smtClean="0"/>
              <a:t>总结</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algn="ctr"/>
            <a:r>
              <a:rPr lang="zh-CN" altLang="en-US" sz="6600" dirty="0" smtClean="0"/>
              <a:t>谢谢</a:t>
            </a:r>
            <a:endParaRPr lang="zh-CN" altLang="en-US" sz="6600" dirty="0"/>
          </a:p>
        </p:txBody>
      </p:sp>
      <p:sp>
        <p:nvSpPr>
          <p:cNvPr id="3" name="标题 2"/>
          <p:cNvSpPr>
            <a:spLocks noGrp="1"/>
          </p:cNvSpPr>
          <p:nvPr>
            <p:ph type="title"/>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研究背景</a:t>
            </a:r>
            <a:endParaRPr lang="en-US" altLang="zh-CN" dirty="0" smtClean="0"/>
          </a:p>
          <a:p>
            <a:r>
              <a:rPr lang="zh-CN" altLang="en-US" dirty="0" smtClean="0"/>
              <a:t>研究内容</a:t>
            </a:r>
            <a:endParaRPr lang="en-US" altLang="zh-CN" dirty="0" smtClean="0"/>
          </a:p>
          <a:p>
            <a:pPr lvl="1"/>
            <a:r>
              <a:rPr lang="zh-CN" altLang="en-US" dirty="0" smtClean="0"/>
              <a:t>本文考虑两种隐私</a:t>
            </a:r>
            <a:r>
              <a:rPr lang="en-US" altLang="zh-CN" dirty="0" smtClean="0"/>
              <a:t>:</a:t>
            </a:r>
          </a:p>
          <a:p>
            <a:pPr lvl="2"/>
            <a:r>
              <a:rPr lang="zh-CN" altLang="en-US" dirty="0" smtClean="0"/>
              <a:t>存在隐私</a:t>
            </a:r>
            <a:r>
              <a:rPr lang="en-US" altLang="zh-CN" dirty="0" smtClean="0"/>
              <a:t>(presence) </a:t>
            </a:r>
            <a:r>
              <a:rPr lang="zh-CN" altLang="en-US" dirty="0" smtClean="0"/>
              <a:t>关联隐私</a:t>
            </a:r>
            <a:r>
              <a:rPr lang="en-US" altLang="zh-CN" dirty="0" smtClean="0"/>
              <a:t>(association)</a:t>
            </a:r>
          </a:p>
          <a:p>
            <a:pPr lvl="1"/>
            <a:r>
              <a:rPr lang="zh-CN" altLang="en-US" dirty="0" smtClean="0"/>
              <a:t>传统的数据发布的隐私保护方法</a:t>
            </a:r>
            <a:endParaRPr lang="en-US" altLang="zh-CN" dirty="0" smtClean="0"/>
          </a:p>
          <a:p>
            <a:pPr lvl="1"/>
            <a:r>
              <a:rPr lang="zh-CN" altLang="en-US" dirty="0" smtClean="0"/>
              <a:t>提出两种保护方案 </a:t>
            </a:r>
            <a:r>
              <a:rPr lang="en-US" altLang="zh-CN" dirty="0" smtClean="0"/>
              <a:t>Ambiguity, </a:t>
            </a:r>
            <a:r>
              <a:rPr lang="en-US" altLang="zh-CN" dirty="0" err="1" smtClean="0"/>
              <a:t>PriView</a:t>
            </a:r>
            <a:endParaRPr lang="en-US" altLang="zh-CN" dirty="0" smtClean="0"/>
          </a:p>
          <a:p>
            <a:pPr lvl="1"/>
            <a:r>
              <a:rPr lang="zh-CN" altLang="en-US" dirty="0" smtClean="0"/>
              <a:t>有关证明和实验分析</a:t>
            </a:r>
            <a:endParaRPr lang="en-US" altLang="zh-CN" dirty="0" smtClean="0"/>
          </a:p>
          <a:p>
            <a:r>
              <a:rPr lang="zh-CN" altLang="en-US" dirty="0" smtClean="0"/>
              <a:t>总结</a:t>
            </a:r>
            <a:endParaRPr lang="en-US" altLang="zh-CN" dirty="0" smtClean="0"/>
          </a:p>
        </p:txBody>
      </p:sp>
      <p:sp>
        <p:nvSpPr>
          <p:cNvPr id="3" name="标题 2"/>
          <p:cNvSpPr>
            <a:spLocks noGrp="1"/>
          </p:cNvSpPr>
          <p:nvPr>
            <p:ph type="title"/>
          </p:nvPr>
        </p:nvSpPr>
        <p:spPr/>
        <p:txBody>
          <a:bodyPr/>
          <a:lstStyle/>
          <a:p>
            <a:r>
              <a:rPr lang="zh-CN" altLang="en-US" dirty="0" smtClean="0"/>
              <a:t>提纲</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云计算为人们提供了强大的存储、计算能力。</a:t>
            </a:r>
            <a:endParaRPr lang="en-US" altLang="zh-CN" dirty="0" smtClean="0"/>
          </a:p>
          <a:p>
            <a:r>
              <a:rPr lang="zh-CN" altLang="en-US" dirty="0" smtClean="0"/>
              <a:t>可靠性，灵活性，低成本，易部署</a:t>
            </a:r>
            <a:endParaRPr lang="en-US" altLang="zh-CN" dirty="0" smtClean="0"/>
          </a:p>
          <a:p>
            <a:r>
              <a:rPr lang="zh-CN" altLang="en-US" dirty="0" smtClean="0"/>
              <a:t>云计算支持大规模数据的可靠存储，快速的查询处理，为用户节省了数据库管理开销。然而，由此引入的隐私保护问题，亟待解决。</a:t>
            </a:r>
            <a:endParaRPr lang="en-US" altLang="zh-CN" dirty="0" smtClean="0"/>
          </a:p>
          <a:p>
            <a:r>
              <a:rPr lang="zh-CN" altLang="en-US" dirty="0" smtClean="0"/>
              <a:t>如何防止服务提供者有意或者无意的将数据与第三方服务提供者分享时，导致个人隐私的泄露？</a:t>
            </a:r>
            <a:endParaRPr lang="zh-CN" altLang="en-US" dirty="0"/>
          </a:p>
        </p:txBody>
      </p:sp>
      <p:sp>
        <p:nvSpPr>
          <p:cNvPr id="3" name="标题 2"/>
          <p:cNvSpPr>
            <a:spLocks noGrp="1"/>
          </p:cNvSpPr>
          <p:nvPr>
            <p:ph type="title"/>
          </p:nvPr>
        </p:nvSpPr>
        <p:spPr/>
        <p:txBody>
          <a:bodyPr/>
          <a:lstStyle/>
          <a:p>
            <a:r>
              <a:rPr lang="zh-CN" altLang="en-US" dirty="0" smtClean="0"/>
              <a:t>一、研究背景</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传统的数据发布中的隐私问题同样存在于云计算数据分享的环境</a:t>
            </a:r>
            <a:endParaRPr lang="en-US" altLang="zh-CN" dirty="0" smtClean="0"/>
          </a:p>
          <a:p>
            <a:r>
              <a:rPr lang="zh-CN" altLang="en-US" dirty="0" smtClean="0"/>
              <a:t>典型的攻击方式</a:t>
            </a:r>
            <a:endParaRPr lang="en-US" altLang="zh-CN" dirty="0" smtClean="0"/>
          </a:p>
          <a:p>
            <a:pPr lvl="1"/>
            <a:r>
              <a:rPr lang="zh-CN" altLang="en-US" dirty="0" smtClean="0"/>
              <a:t>记录链接攻击</a:t>
            </a:r>
            <a:r>
              <a:rPr lang="en-US" altLang="zh-CN" dirty="0" smtClean="0"/>
              <a:t> record link attack</a:t>
            </a:r>
          </a:p>
          <a:p>
            <a:pPr lvl="1"/>
            <a:r>
              <a:rPr lang="zh-CN" altLang="en-US" dirty="0" smtClean="0"/>
              <a:t>通常在发布的数据中删除身份标识来保护隐私，如</a:t>
            </a:r>
            <a:r>
              <a:rPr lang="en-US" altLang="zh-CN" dirty="0" smtClean="0"/>
              <a:t>SSN</a:t>
            </a:r>
          </a:p>
          <a:p>
            <a:pPr lvl="1"/>
            <a:r>
              <a:rPr lang="zh-CN" altLang="en-US" dirty="0" smtClean="0"/>
              <a:t>通过准标识符</a:t>
            </a:r>
            <a:r>
              <a:rPr lang="en-US" altLang="zh-CN" dirty="0" smtClean="0"/>
              <a:t>quasi-identifier(QI)</a:t>
            </a:r>
            <a:r>
              <a:rPr lang="zh-CN" altLang="en-US" dirty="0" smtClean="0"/>
              <a:t>，如邮编，性别，生日也能确定个人身份。</a:t>
            </a:r>
            <a:endParaRPr lang="en-US" altLang="zh-CN" dirty="0" smtClean="0"/>
          </a:p>
          <a:p>
            <a:pPr lvl="1"/>
            <a:r>
              <a:rPr lang="en-US" altLang="zh-CN" dirty="0" smtClean="0"/>
              <a:t>SSN</a:t>
            </a:r>
            <a:r>
              <a:rPr lang="zh-CN" altLang="en-US" dirty="0" smtClean="0"/>
              <a:t>可能存在于外部的公共数据集中，如投票登记列表。</a:t>
            </a:r>
            <a:endParaRPr lang="en-US" altLang="zh-CN" dirty="0" smtClean="0"/>
          </a:p>
          <a:p>
            <a:pPr lvl="1"/>
            <a:r>
              <a:rPr lang="zh-CN" altLang="en-US" dirty="0" smtClean="0"/>
              <a:t>攻击者联合</a:t>
            </a:r>
            <a:r>
              <a:rPr lang="en-US" altLang="zh-CN" dirty="0" smtClean="0"/>
              <a:t>QI</a:t>
            </a:r>
            <a:r>
              <a:rPr lang="zh-CN" altLang="en-US" dirty="0" smtClean="0"/>
              <a:t>和外部数据集中的</a:t>
            </a:r>
            <a:r>
              <a:rPr lang="en-US" altLang="zh-CN" dirty="0" smtClean="0"/>
              <a:t>SSN</a:t>
            </a:r>
            <a:r>
              <a:rPr lang="zh-CN" altLang="en-US" dirty="0" smtClean="0"/>
              <a:t>，就能获得个人身份和隐私信息</a:t>
            </a:r>
            <a:endParaRPr lang="zh-CN" altLang="en-US" dirty="0"/>
          </a:p>
        </p:txBody>
      </p:sp>
      <p:sp>
        <p:nvSpPr>
          <p:cNvPr id="3" name="标题 2"/>
          <p:cNvSpPr>
            <a:spLocks noGrp="1"/>
          </p:cNvSpPr>
          <p:nvPr>
            <p:ph type="title"/>
          </p:nvPr>
        </p:nvSpPr>
        <p:spPr/>
        <p:txBody>
          <a:bodyPr/>
          <a:lstStyle/>
          <a:p>
            <a:r>
              <a:rPr lang="zh-CN" altLang="en-US" dirty="0" smtClean="0"/>
              <a:t>二、研究内容</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存在隐私泄露</a:t>
            </a:r>
            <a:r>
              <a:rPr lang="en-US" altLang="zh-CN" dirty="0" smtClean="0"/>
              <a:t>presence leakage</a:t>
            </a:r>
          </a:p>
          <a:p>
            <a:pPr lvl="1"/>
            <a:r>
              <a:rPr lang="en-US" altLang="zh-CN" dirty="0" smtClean="0"/>
              <a:t>presence leakage, by which an individual is identified to be in (or not in) the original dataset</a:t>
            </a:r>
          </a:p>
          <a:p>
            <a:r>
              <a:rPr lang="zh-CN" altLang="en-US" dirty="0" smtClean="0"/>
              <a:t>关联隐私泄露</a:t>
            </a:r>
            <a:r>
              <a:rPr lang="en-US" altLang="zh-CN" dirty="0" smtClean="0"/>
              <a:t>association leakage</a:t>
            </a:r>
          </a:p>
          <a:p>
            <a:pPr lvl="1"/>
            <a:r>
              <a:rPr lang="en-US" altLang="zh-CN" dirty="0" smtClean="0"/>
              <a:t>association leakage, by which an individual is identified to be associated with some sensitive information</a:t>
            </a:r>
            <a:endParaRPr lang="zh-CN" altLang="en-US" dirty="0"/>
          </a:p>
        </p:txBody>
      </p:sp>
      <p:sp>
        <p:nvSpPr>
          <p:cNvPr id="3" name="标题 2"/>
          <p:cNvSpPr>
            <a:spLocks noGrp="1"/>
          </p:cNvSpPr>
          <p:nvPr>
            <p:ph type="title"/>
          </p:nvPr>
        </p:nvSpPr>
        <p:spPr/>
        <p:txBody>
          <a:bodyPr/>
          <a:lstStyle/>
          <a:p>
            <a:r>
              <a:rPr lang="zh-CN" altLang="en-US" dirty="0" smtClean="0"/>
              <a:t>两种隐私问题</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已经提出了各种技术来抵抗记录链接攻击</a:t>
            </a:r>
            <a:endParaRPr lang="en-US" altLang="zh-CN" dirty="0" smtClean="0"/>
          </a:p>
          <a:p>
            <a:pPr lvl="1"/>
            <a:r>
              <a:rPr lang="zh-CN" altLang="en-US" dirty="0" smtClean="0"/>
              <a:t>隐私保护原则 </a:t>
            </a:r>
            <a:endParaRPr lang="en-US" altLang="zh-CN" dirty="0" smtClean="0"/>
          </a:p>
          <a:p>
            <a:pPr lvl="2"/>
            <a:r>
              <a:rPr lang="en-US" altLang="zh-CN" dirty="0" smtClean="0"/>
              <a:t>K-anonymity:</a:t>
            </a:r>
            <a:r>
              <a:rPr lang="zh-CN" altLang="en-US" dirty="0" smtClean="0"/>
              <a:t>根据</a:t>
            </a:r>
            <a:r>
              <a:rPr lang="en-US" altLang="zh-CN" dirty="0" smtClean="0"/>
              <a:t>QI</a:t>
            </a:r>
            <a:r>
              <a:rPr lang="zh-CN" altLang="en-US" dirty="0" smtClean="0"/>
              <a:t>把记录分为若干等价类，每个等价类中至少</a:t>
            </a:r>
            <a:r>
              <a:rPr lang="en-US" altLang="zh-CN" dirty="0" smtClean="0"/>
              <a:t>K</a:t>
            </a:r>
            <a:r>
              <a:rPr lang="zh-CN" altLang="en-US" dirty="0" smtClean="0"/>
              <a:t>条记录，这</a:t>
            </a:r>
            <a:r>
              <a:rPr lang="en-US" altLang="zh-CN" dirty="0" smtClean="0"/>
              <a:t>K</a:t>
            </a:r>
            <a:r>
              <a:rPr lang="zh-CN" altLang="en-US" dirty="0" smtClean="0"/>
              <a:t>条记录通过</a:t>
            </a:r>
            <a:r>
              <a:rPr lang="en-US" altLang="zh-CN" dirty="0" smtClean="0"/>
              <a:t>QI</a:t>
            </a:r>
            <a:r>
              <a:rPr lang="zh-CN" altLang="en-US" dirty="0" smtClean="0"/>
              <a:t>不可以区分。</a:t>
            </a:r>
            <a:endParaRPr lang="en-US" altLang="zh-CN" dirty="0" smtClean="0"/>
          </a:p>
          <a:p>
            <a:pPr lvl="2"/>
            <a:r>
              <a:rPr lang="en-US" altLang="zh-CN" dirty="0" smtClean="0"/>
              <a:t>L-diversity:</a:t>
            </a:r>
            <a:r>
              <a:rPr lang="zh-CN" altLang="en-US" dirty="0" smtClean="0"/>
              <a:t>每个等价类中的敏感属性至少还有</a:t>
            </a:r>
            <a:r>
              <a:rPr lang="en-US" altLang="zh-CN" dirty="0" smtClean="0"/>
              <a:t>L</a:t>
            </a:r>
            <a:r>
              <a:rPr lang="zh-CN" altLang="en-US" dirty="0" smtClean="0"/>
              <a:t>个不同值</a:t>
            </a:r>
            <a:endParaRPr lang="en-US" altLang="zh-CN" dirty="0" smtClean="0"/>
          </a:p>
          <a:p>
            <a:pPr lvl="1"/>
            <a:r>
              <a:rPr lang="zh-CN" altLang="en-US" dirty="0" smtClean="0"/>
              <a:t>隐私保护方法</a:t>
            </a:r>
            <a:endParaRPr lang="en-US" altLang="zh-CN" dirty="0" smtClean="0"/>
          </a:p>
          <a:p>
            <a:pPr lvl="2"/>
            <a:r>
              <a:rPr lang="zh-CN" altLang="en-US" dirty="0" smtClean="0"/>
              <a:t>泛化</a:t>
            </a:r>
            <a:r>
              <a:rPr lang="en-US" altLang="zh-CN" dirty="0" err="1" smtClean="0"/>
              <a:t>generaliztion</a:t>
            </a:r>
            <a:r>
              <a:rPr lang="en-US" altLang="zh-CN" dirty="0" smtClean="0"/>
              <a:t>:</a:t>
            </a:r>
            <a:r>
              <a:rPr lang="zh-CN" altLang="en-US" dirty="0" smtClean="0"/>
              <a:t>是实现以上两种原则的常用方法</a:t>
            </a:r>
            <a:endParaRPr lang="en-US" altLang="zh-CN" dirty="0" smtClean="0"/>
          </a:p>
          <a:p>
            <a:pPr lvl="2"/>
            <a:r>
              <a:rPr lang="zh-CN" altLang="en-US" dirty="0" smtClean="0"/>
              <a:t>将</a:t>
            </a:r>
            <a:r>
              <a:rPr lang="en-US" altLang="zh-CN" dirty="0" smtClean="0"/>
              <a:t>QI</a:t>
            </a:r>
            <a:r>
              <a:rPr lang="zh-CN" altLang="en-US" dirty="0" smtClean="0"/>
              <a:t>的值用更抽象，更该概括的值替代</a:t>
            </a:r>
            <a:endParaRPr lang="en-US" altLang="zh-CN" dirty="0" smtClean="0"/>
          </a:p>
        </p:txBody>
      </p:sp>
      <p:sp>
        <p:nvSpPr>
          <p:cNvPr id="3" name="标题 2"/>
          <p:cNvSpPr>
            <a:spLocks noGrp="1"/>
          </p:cNvSpPr>
          <p:nvPr>
            <p:ph type="title"/>
          </p:nvPr>
        </p:nvSpPr>
        <p:spPr/>
        <p:txBody>
          <a:bodyPr/>
          <a:lstStyle/>
          <a:p>
            <a:r>
              <a:rPr lang="zh-CN" altLang="en-US" dirty="0" smtClean="0"/>
              <a:t>传统方法</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4686300" y="260648"/>
            <a:ext cx="4457700" cy="3168352"/>
          </a:xfrm>
          <a:prstGeom prst="rect">
            <a:avLst/>
          </a:prstGeom>
          <a:noFill/>
          <a:ln w="9525">
            <a:noFill/>
            <a:miter lim="800000"/>
            <a:headEnd/>
            <a:tailEnd/>
          </a:ln>
        </p:spPr>
      </p:pic>
      <p:sp>
        <p:nvSpPr>
          <p:cNvPr id="9" name="TextBox 8"/>
          <p:cNvSpPr txBox="1"/>
          <p:nvPr/>
        </p:nvSpPr>
        <p:spPr>
          <a:xfrm>
            <a:off x="755576" y="3789040"/>
            <a:ext cx="2880320" cy="369332"/>
          </a:xfrm>
          <a:prstGeom prst="rect">
            <a:avLst/>
          </a:prstGeom>
          <a:noFill/>
        </p:spPr>
        <p:txBody>
          <a:bodyPr wrap="square" rtlCol="0">
            <a:spAutoFit/>
          </a:bodyPr>
          <a:lstStyle/>
          <a:p>
            <a:pPr algn="ctr"/>
            <a:r>
              <a:rPr lang="zh-CN" altLang="en-US" dirty="0" smtClean="0"/>
              <a:t>表</a:t>
            </a:r>
            <a:r>
              <a:rPr lang="en-US" altLang="zh-CN" dirty="0" smtClean="0"/>
              <a:t>1.</a:t>
            </a:r>
            <a:r>
              <a:rPr lang="zh-CN" altLang="en-US" dirty="0" smtClean="0"/>
              <a:t>原始数据</a:t>
            </a:r>
            <a:endParaRPr lang="zh-CN" altLang="en-US" dirty="0"/>
          </a:p>
        </p:txBody>
      </p:sp>
      <p:sp>
        <p:nvSpPr>
          <p:cNvPr id="10" name="TextBox 9"/>
          <p:cNvSpPr txBox="1"/>
          <p:nvPr/>
        </p:nvSpPr>
        <p:spPr>
          <a:xfrm>
            <a:off x="5508104" y="3789040"/>
            <a:ext cx="2880320" cy="369332"/>
          </a:xfrm>
          <a:prstGeom prst="rect">
            <a:avLst/>
          </a:prstGeom>
          <a:noFill/>
        </p:spPr>
        <p:txBody>
          <a:bodyPr wrap="square" rtlCol="0">
            <a:spAutoFit/>
          </a:bodyPr>
          <a:lstStyle/>
          <a:p>
            <a:pPr algn="ctr"/>
            <a:r>
              <a:rPr lang="zh-CN" altLang="en-US" dirty="0" smtClean="0"/>
              <a:t>表</a:t>
            </a:r>
            <a:r>
              <a:rPr lang="en-US" altLang="zh-CN" dirty="0" smtClean="0"/>
              <a:t>2.</a:t>
            </a:r>
            <a:r>
              <a:rPr lang="zh-CN" altLang="en-US" dirty="0" smtClean="0"/>
              <a:t>泛化后数据</a:t>
            </a:r>
            <a:endParaRPr lang="zh-CN" altLang="en-US" dirty="0"/>
          </a:p>
        </p:txBody>
      </p:sp>
      <p:pic>
        <p:nvPicPr>
          <p:cNvPr id="1029" name="Picture 5"/>
          <p:cNvPicPr>
            <a:picLocks noChangeAspect="1" noChangeArrowheads="1"/>
          </p:cNvPicPr>
          <p:nvPr/>
        </p:nvPicPr>
        <p:blipFill>
          <a:blip r:embed="rId3"/>
          <a:srcRect/>
          <a:stretch>
            <a:fillRect/>
          </a:stretch>
        </p:blipFill>
        <p:spPr bwMode="auto">
          <a:xfrm>
            <a:off x="323528" y="4509120"/>
            <a:ext cx="4619625" cy="942975"/>
          </a:xfrm>
          <a:prstGeom prst="rect">
            <a:avLst/>
          </a:prstGeom>
          <a:noFill/>
          <a:ln w="9525">
            <a:noFill/>
            <a:miter lim="800000"/>
            <a:headEnd/>
            <a:tailEnd/>
          </a:ln>
        </p:spPr>
      </p:pic>
      <p:pic>
        <p:nvPicPr>
          <p:cNvPr id="1031" name="Picture 7"/>
          <p:cNvPicPr>
            <a:picLocks noChangeAspect="1" noChangeArrowheads="1"/>
          </p:cNvPicPr>
          <p:nvPr/>
        </p:nvPicPr>
        <p:blipFill>
          <a:blip r:embed="rId4"/>
          <a:srcRect/>
          <a:stretch>
            <a:fillRect/>
          </a:stretch>
        </p:blipFill>
        <p:spPr bwMode="auto">
          <a:xfrm>
            <a:off x="7308304" y="4509120"/>
            <a:ext cx="1543050" cy="333375"/>
          </a:xfrm>
          <a:prstGeom prst="rect">
            <a:avLst/>
          </a:prstGeom>
          <a:noFill/>
          <a:ln w="9525">
            <a:noFill/>
            <a:miter lim="800000"/>
            <a:headEnd/>
            <a:tailEnd/>
          </a:ln>
        </p:spPr>
      </p:pic>
      <p:pic>
        <p:nvPicPr>
          <p:cNvPr id="1032" name="Picture 8"/>
          <p:cNvPicPr>
            <a:picLocks noGrp="1" noChangeAspect="1" noChangeArrowheads="1"/>
          </p:cNvPicPr>
          <p:nvPr>
            <p:ph idx="1"/>
          </p:nvPr>
        </p:nvPicPr>
        <p:blipFill>
          <a:blip r:embed="rId5"/>
          <a:srcRect/>
          <a:stretch>
            <a:fillRect/>
          </a:stretch>
        </p:blipFill>
        <p:spPr bwMode="auto">
          <a:xfrm>
            <a:off x="0" y="332656"/>
            <a:ext cx="4464050" cy="3141035"/>
          </a:xfrm>
          <a:prstGeom prst="rect">
            <a:avLst/>
          </a:prstGeom>
          <a:noFill/>
          <a:ln w="9525">
            <a:noFill/>
            <a:miter lim="800000"/>
            <a:headEnd/>
            <a:tailEnd/>
          </a:ln>
        </p:spPr>
      </p:pic>
      <p:sp>
        <p:nvSpPr>
          <p:cNvPr id="11" name="TextBox 10"/>
          <p:cNvSpPr txBox="1"/>
          <p:nvPr/>
        </p:nvSpPr>
        <p:spPr>
          <a:xfrm>
            <a:off x="5724128" y="4509120"/>
            <a:ext cx="1368152" cy="369332"/>
          </a:xfrm>
          <a:prstGeom prst="rect">
            <a:avLst/>
          </a:prstGeom>
          <a:noFill/>
        </p:spPr>
        <p:txBody>
          <a:bodyPr wrap="square" rtlCol="0">
            <a:spAutoFit/>
          </a:bodyPr>
          <a:lstStyle/>
          <a:p>
            <a:r>
              <a:rPr lang="zh-CN" altLang="en-US" dirty="0" smtClean="0"/>
              <a:t>估计结果</a:t>
            </a:r>
            <a:endParaRPr lang="zh-CN" altLang="en-US" dirty="0"/>
          </a:p>
        </p:txBody>
      </p:sp>
      <p:sp>
        <p:nvSpPr>
          <p:cNvPr id="12" name="TextBox 11"/>
          <p:cNvSpPr txBox="1"/>
          <p:nvPr/>
        </p:nvSpPr>
        <p:spPr>
          <a:xfrm>
            <a:off x="5724128" y="5085184"/>
            <a:ext cx="3096344" cy="369332"/>
          </a:xfrm>
          <a:prstGeom prst="rect">
            <a:avLst/>
          </a:prstGeom>
          <a:noFill/>
        </p:spPr>
        <p:txBody>
          <a:bodyPr wrap="square" rtlCol="0">
            <a:spAutoFit/>
          </a:bodyPr>
          <a:lstStyle/>
          <a:p>
            <a:r>
              <a:rPr lang="zh-CN" altLang="en-US" dirty="0" smtClean="0"/>
              <a:t>实际结果为</a:t>
            </a:r>
            <a:r>
              <a:rPr lang="en-US" altLang="zh-CN" dirty="0" smtClean="0"/>
              <a:t>1</a:t>
            </a:r>
            <a:r>
              <a:rPr lang="zh-CN" altLang="en-US" dirty="0" smtClean="0"/>
              <a:t>，造成信息缺失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down)">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31"/>
                                        </p:tgtEl>
                                        <p:attrNameLst>
                                          <p:attrName>style.visibility</p:attrName>
                                        </p:attrNameLst>
                                      </p:cBhvr>
                                      <p:to>
                                        <p:strVal val="visible"/>
                                      </p:to>
                                    </p:set>
                                    <p:anim calcmode="lin" valueType="num">
                                      <p:cBhvr additive="base">
                                        <p:cTn id="16" dur="500" fill="hold"/>
                                        <p:tgtEl>
                                          <p:spTgt spid="1031"/>
                                        </p:tgtEl>
                                        <p:attrNameLst>
                                          <p:attrName>ppt_x</p:attrName>
                                        </p:attrNameLst>
                                      </p:cBhvr>
                                      <p:tavLst>
                                        <p:tav tm="0">
                                          <p:val>
                                            <p:strVal val="#ppt_x"/>
                                          </p:val>
                                        </p:tav>
                                        <p:tav tm="100000">
                                          <p:val>
                                            <p:strVal val="#ppt_x"/>
                                          </p:val>
                                        </p:tav>
                                      </p:tavLst>
                                    </p:anim>
                                    <p:anim calcmode="lin" valueType="num">
                                      <p:cBhvr additive="base">
                                        <p:cTn id="17" dur="500" fill="hold"/>
                                        <p:tgtEl>
                                          <p:spTgt spid="103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251520" y="1484784"/>
          <a:ext cx="5194919" cy="3316014"/>
        </p:xfrm>
        <a:graphic>
          <a:graphicData uri="http://schemas.openxmlformats.org/drawingml/2006/table">
            <a:tbl>
              <a:tblPr firstRow="1" bandRow="1">
                <a:tableStyleId>{5C22544A-7EE6-4342-B048-85BDC9FD1C3A}</a:tableStyleId>
              </a:tblPr>
              <a:tblGrid>
                <a:gridCol w="1018456"/>
                <a:gridCol w="720080"/>
                <a:gridCol w="729110"/>
                <a:gridCol w="1188811"/>
                <a:gridCol w="1538462"/>
              </a:tblGrid>
              <a:tr h="368446">
                <a:tc>
                  <a:txBody>
                    <a:bodyPr/>
                    <a:lstStyle/>
                    <a:p>
                      <a:r>
                        <a:rPr lang="en-US" altLang="zh-CN" dirty="0" smtClean="0"/>
                        <a:t>Name</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GID</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Age</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Gender</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Zipcode</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Alan</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45</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M</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11000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Charles</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M</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12000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George</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50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M</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23000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Henry</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60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M</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12000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Alice</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F</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54000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Carol</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50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F</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23000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Grace</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60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F</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23000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446">
                <a:tc>
                  <a:txBody>
                    <a:bodyPr/>
                    <a:lstStyle/>
                    <a:p>
                      <a:r>
                        <a:rPr lang="en-US" altLang="zh-CN" dirty="0" smtClean="0"/>
                        <a:t>Helen</a:t>
                      </a:r>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60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F</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21000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标题 2"/>
          <p:cNvSpPr>
            <a:spLocks noGrp="1"/>
          </p:cNvSpPr>
          <p:nvPr>
            <p:ph type="title"/>
          </p:nvPr>
        </p:nvSpPr>
        <p:spPr/>
        <p:txBody>
          <a:bodyPr/>
          <a:lstStyle/>
          <a:p>
            <a:r>
              <a:rPr lang="en-US" altLang="zh-CN" dirty="0" smtClean="0"/>
              <a:t>Permutation</a:t>
            </a:r>
            <a:r>
              <a:rPr lang="zh-CN" altLang="en-US" dirty="0" smtClean="0"/>
              <a:t>技术</a:t>
            </a:r>
            <a:endParaRPr lang="zh-CN" altLang="en-US" dirty="0"/>
          </a:p>
        </p:txBody>
      </p:sp>
      <p:graphicFrame>
        <p:nvGraphicFramePr>
          <p:cNvPr id="6" name="表格 5"/>
          <p:cNvGraphicFramePr>
            <a:graphicFrameLocks noGrp="1"/>
          </p:cNvGraphicFramePr>
          <p:nvPr/>
        </p:nvGraphicFramePr>
        <p:xfrm>
          <a:off x="5940152" y="1484784"/>
          <a:ext cx="2903984" cy="3294033"/>
        </p:xfrm>
        <a:graphic>
          <a:graphicData uri="http://schemas.openxmlformats.org/drawingml/2006/table">
            <a:tbl>
              <a:tblPr firstRow="1" bandRow="1">
                <a:tableStyleId>{5C22544A-7EE6-4342-B048-85BDC9FD1C3A}</a:tableStyleId>
              </a:tblPr>
              <a:tblGrid>
                <a:gridCol w="648072"/>
                <a:gridCol w="1311920"/>
                <a:gridCol w="943992"/>
              </a:tblGrid>
              <a:tr h="549737">
                <a:tc>
                  <a:txBody>
                    <a:bodyPr/>
                    <a:lstStyle/>
                    <a:p>
                      <a:r>
                        <a:rPr lang="en-US" altLang="zh-CN" dirty="0" smtClean="0"/>
                        <a:t>GID</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Disease</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Count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Diabetes</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Flu</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Diarrhea</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Stroke</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Leukemia</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Diabetes</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9736">
                <a:tc>
                  <a:txBody>
                    <a:bodyPr/>
                    <a:lstStyle/>
                    <a:p>
                      <a:r>
                        <a:rPr lang="en-US" altLang="zh-CN" dirty="0" smtClean="0"/>
                        <a:t>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dyspepsia</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1</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1619672" y="5085184"/>
            <a:ext cx="2952328" cy="369332"/>
          </a:xfrm>
          <a:prstGeom prst="rect">
            <a:avLst/>
          </a:prstGeom>
          <a:noFill/>
        </p:spPr>
        <p:txBody>
          <a:bodyPr wrap="square" rtlCol="0">
            <a:spAutoFit/>
          </a:bodyPr>
          <a:lstStyle/>
          <a:p>
            <a:r>
              <a:rPr lang="zh-CN" altLang="en-US" dirty="0" smtClean="0"/>
              <a:t>表</a:t>
            </a:r>
            <a:r>
              <a:rPr lang="en-US" altLang="zh-CN" dirty="0" smtClean="0"/>
              <a:t>3 QI</a:t>
            </a:r>
            <a:r>
              <a:rPr lang="zh-CN" altLang="en-US" dirty="0" smtClean="0"/>
              <a:t>属性表</a:t>
            </a:r>
            <a:endParaRPr lang="zh-CN" altLang="en-US" dirty="0"/>
          </a:p>
        </p:txBody>
      </p:sp>
      <p:sp>
        <p:nvSpPr>
          <p:cNvPr id="8" name="TextBox 7"/>
          <p:cNvSpPr txBox="1"/>
          <p:nvPr/>
        </p:nvSpPr>
        <p:spPr>
          <a:xfrm>
            <a:off x="6300192" y="5085184"/>
            <a:ext cx="1872208" cy="369332"/>
          </a:xfrm>
          <a:prstGeom prst="rect">
            <a:avLst/>
          </a:prstGeom>
          <a:noFill/>
        </p:spPr>
        <p:txBody>
          <a:bodyPr wrap="square" rtlCol="0">
            <a:spAutoFit/>
          </a:bodyPr>
          <a:lstStyle/>
          <a:p>
            <a:r>
              <a:rPr lang="zh-CN" altLang="en-US" dirty="0" smtClean="0"/>
              <a:t>表</a:t>
            </a:r>
            <a:r>
              <a:rPr lang="en-US" altLang="zh-CN" dirty="0" smtClean="0"/>
              <a:t>4 </a:t>
            </a:r>
            <a:r>
              <a:rPr lang="zh-CN" altLang="en-US" dirty="0" smtClean="0"/>
              <a:t>敏感属性表</a:t>
            </a:r>
            <a:endParaRPr lang="zh-CN" altLang="en-US" dirty="0"/>
          </a:p>
        </p:txBody>
      </p:sp>
      <p:sp>
        <p:nvSpPr>
          <p:cNvPr id="9" name="TextBox 8"/>
          <p:cNvSpPr txBox="1"/>
          <p:nvPr/>
        </p:nvSpPr>
        <p:spPr>
          <a:xfrm>
            <a:off x="251520" y="5589240"/>
            <a:ext cx="7272808" cy="646331"/>
          </a:xfrm>
          <a:prstGeom prst="rect">
            <a:avLst/>
          </a:prstGeom>
          <a:noFill/>
        </p:spPr>
        <p:txBody>
          <a:bodyPr wrap="square" rtlCol="0">
            <a:spAutoFit/>
          </a:bodyPr>
          <a:lstStyle/>
          <a:p>
            <a:r>
              <a:rPr lang="zh-CN" altLang="en-US" dirty="0" smtClean="0"/>
              <a:t>保证数据的精确性，但是不能保证存在隐私！！</a:t>
            </a:r>
            <a:endParaRPr lang="en-US" altLang="zh-CN"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2130</TotalTime>
  <Words>1098</Words>
  <Application>Microsoft Office PowerPoint</Application>
  <PresentationFormat>全屏显示(4:3)</PresentationFormat>
  <Paragraphs>188</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聚合</vt:lpstr>
      <vt:lpstr>Equation</vt:lpstr>
      <vt:lpstr>Privacy-Preserving Data Sharing in Cloud Computing</vt:lpstr>
      <vt:lpstr>作者介绍</vt:lpstr>
      <vt:lpstr>提纲</vt:lpstr>
      <vt:lpstr>一、研究背景</vt:lpstr>
      <vt:lpstr>二、研究内容</vt:lpstr>
      <vt:lpstr>两种隐私问题</vt:lpstr>
      <vt:lpstr>传统方法</vt:lpstr>
      <vt:lpstr>幻灯片 8</vt:lpstr>
      <vt:lpstr>Permutation技术</vt:lpstr>
      <vt:lpstr>本文提出Ambiguity方法</vt:lpstr>
      <vt:lpstr>举例-如何保证存在隐私</vt:lpstr>
      <vt:lpstr>举例-如何保证关联隐私</vt:lpstr>
      <vt:lpstr>比泛化具有更少的信息缺损</vt:lpstr>
      <vt:lpstr>本文中定义、证明</vt:lpstr>
      <vt:lpstr>概率计算</vt:lpstr>
      <vt:lpstr>信息缺损计算</vt:lpstr>
      <vt:lpstr>Ambiguity的算法</vt:lpstr>
      <vt:lpstr>幻灯片 18</vt:lpstr>
      <vt:lpstr>幻灯片 19</vt:lpstr>
      <vt:lpstr>Priview</vt:lpstr>
      <vt:lpstr>Priview VS Ambiguity</vt:lpstr>
      <vt:lpstr>总结</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Kun</cp:lastModifiedBy>
  <cp:revision>142</cp:revision>
  <dcterms:modified xsi:type="dcterms:W3CDTF">2010-11-08T12:32:35Z</dcterms:modified>
</cp:coreProperties>
</file>