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Default Extension="bin" ContentType="application/vnd.openxmlformats-officedocument.oleObject"/>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Lst>
  <p:notesMasterIdLst>
    <p:notesMasterId r:id="rId22"/>
  </p:notesMasterIdLst>
  <p:sldIdLst>
    <p:sldId id="256" r:id="rId2"/>
    <p:sldId id="258" r:id="rId3"/>
    <p:sldId id="257" r:id="rId4"/>
    <p:sldId id="260" r:id="rId5"/>
    <p:sldId id="261" r:id="rId6"/>
    <p:sldId id="262" r:id="rId7"/>
    <p:sldId id="269" r:id="rId8"/>
    <p:sldId id="263" r:id="rId9"/>
    <p:sldId id="270" r:id="rId10"/>
    <p:sldId id="264" r:id="rId11"/>
    <p:sldId id="265" r:id="rId12"/>
    <p:sldId id="266" r:id="rId13"/>
    <p:sldId id="259" r:id="rId14"/>
    <p:sldId id="272" r:id="rId15"/>
    <p:sldId id="271" r:id="rId16"/>
    <p:sldId id="273" r:id="rId17"/>
    <p:sldId id="274" r:id="rId18"/>
    <p:sldId id="275" r:id="rId19"/>
    <p:sldId id="276" r:id="rId20"/>
    <p:sldId id="277" r:id="rId21"/>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1" autoAdjust="0"/>
    <p:restoredTop sz="95147" autoAdjust="0"/>
  </p:normalViewPr>
  <p:slideViewPr>
    <p:cSldViewPr>
      <p:cViewPr varScale="1">
        <p:scale>
          <a:sx n="85" d="100"/>
          <a:sy n="85" d="100"/>
        </p:scale>
        <p:origin x="-1122" y="-9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4.wmf"/></Relationships>
</file>

<file path=ppt/drawings/_rels/vmlDrawing2.vml.rels><?xml version="1.0" encoding="UTF-8" standalone="yes"?>
<Relationships xmlns="http://schemas.openxmlformats.org/package/2006/relationships"><Relationship Id="rId3" Type="http://schemas.openxmlformats.org/officeDocument/2006/relationships/image" Target="../media/image10.wmf"/><Relationship Id="rId2" Type="http://schemas.openxmlformats.org/officeDocument/2006/relationships/image" Target="../media/image9.wmf"/><Relationship Id="rId1" Type="http://schemas.openxmlformats.org/officeDocument/2006/relationships/image" Target="../media/image8.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88F885A-1216-441B-A393-97EB52E79050}" type="datetimeFigureOut">
              <a:rPr lang="zh-CN" altLang="en-US" smtClean="0"/>
              <a:pPr/>
              <a:t>2010-9-27</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5D54052-6B16-49F2-8BDF-FB6F3DA4EFDD}"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baike.baidu.com/view/5925.htm" TargetMode="External"/><Relationship Id="rId2" Type="http://schemas.openxmlformats.org/officeDocument/2006/relationships/slide" Target="../slides/slide9.xml"/><Relationship Id="rId1" Type="http://schemas.openxmlformats.org/officeDocument/2006/relationships/notesMaster" Target="../notesMasters/notesMaster1.xml"/><Relationship Id="rId5" Type="http://schemas.openxmlformats.org/officeDocument/2006/relationships/hyperlink" Target="http://baike.baidu.com/view/41444.htm" TargetMode="External"/><Relationship Id="rId4" Type="http://schemas.openxmlformats.org/officeDocument/2006/relationships/hyperlink" Target="http://baike.baidu.com/view/35472.htm" TargetMode="Externa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zh-CN" altLang="en-US" dirty="0" smtClean="0"/>
              <a:t>所谓拜占庭失效指一方向另一方发送消息，另一方没有受到，发送方也无法确认消息确实丢失的情形。 </a:t>
            </a:r>
            <a:endParaRPr lang="zh-CN" altLang="en-US" dirty="0"/>
          </a:p>
        </p:txBody>
      </p:sp>
      <p:sp>
        <p:nvSpPr>
          <p:cNvPr id="4" name="灯片编号占位符 3"/>
          <p:cNvSpPr>
            <a:spLocks noGrp="1"/>
          </p:cNvSpPr>
          <p:nvPr>
            <p:ph type="sldNum" sz="quarter" idx="10"/>
          </p:nvPr>
        </p:nvSpPr>
        <p:spPr/>
        <p:txBody>
          <a:bodyPr/>
          <a:lstStyle/>
          <a:p>
            <a:fld id="{95D54052-6B16-49F2-8BDF-FB6F3DA4EFDD}" type="slidenum">
              <a:rPr lang="zh-CN" altLang="en-US" smtClean="0"/>
              <a:pPr/>
              <a:t>6</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sz="1200" kern="1200" dirty="0" smtClean="0">
                <a:solidFill>
                  <a:schemeClr val="tx1"/>
                </a:solidFill>
                <a:latin typeface="+mn-lt"/>
                <a:ea typeface="+mn-ea"/>
                <a:cs typeface="+mn-cs"/>
              </a:rPr>
              <a:t>每个</a:t>
            </a:r>
            <a:r>
              <a:rPr lang="zh-CN" altLang="en-US" sz="1200" kern="1200" dirty="0" smtClean="0">
                <a:solidFill>
                  <a:schemeClr val="tx1"/>
                </a:solidFill>
                <a:latin typeface="+mn-lt"/>
                <a:ea typeface="+mn-ea"/>
                <a:cs typeface="+mn-cs"/>
                <a:hlinkClick r:id="rId3"/>
              </a:rPr>
              <a:t>方程</a:t>
            </a:r>
            <a:r>
              <a:rPr lang="zh-CN" altLang="en-US" sz="1200" kern="1200" dirty="0" smtClean="0">
                <a:solidFill>
                  <a:schemeClr val="tx1"/>
                </a:solidFill>
                <a:latin typeface="+mn-lt"/>
                <a:ea typeface="+mn-ea"/>
                <a:cs typeface="+mn-cs"/>
              </a:rPr>
              <a:t>对应于一个</a:t>
            </a:r>
            <a:r>
              <a:rPr lang="zh-CN" altLang="en-US" sz="1200" kern="1200" dirty="0" smtClean="0">
                <a:solidFill>
                  <a:schemeClr val="tx1"/>
                </a:solidFill>
                <a:latin typeface="+mn-lt"/>
                <a:ea typeface="+mn-ea"/>
                <a:cs typeface="+mn-cs"/>
                <a:hlinkClick r:id="rId4"/>
              </a:rPr>
              <a:t>域</a:t>
            </a:r>
            <a:r>
              <a:rPr lang="zh-CN" altLang="en-US" sz="1200" kern="1200" dirty="0" smtClean="0">
                <a:solidFill>
                  <a:schemeClr val="tx1"/>
                </a:solidFill>
                <a:latin typeface="+mn-lt"/>
                <a:ea typeface="+mn-ea"/>
                <a:cs typeface="+mn-cs"/>
              </a:rPr>
              <a:t>，即含有方程全部</a:t>
            </a:r>
            <a:r>
              <a:rPr lang="zh-CN" altLang="en-US" sz="1200" kern="1200" dirty="0" smtClean="0">
                <a:solidFill>
                  <a:schemeClr val="tx1"/>
                </a:solidFill>
                <a:latin typeface="+mn-lt"/>
                <a:ea typeface="+mn-ea"/>
                <a:cs typeface="+mn-cs"/>
                <a:hlinkClick r:id="rId5"/>
              </a:rPr>
              <a:t>根</a:t>
            </a:r>
            <a:r>
              <a:rPr lang="zh-CN" altLang="en-US" sz="1200" kern="1200" dirty="0" smtClean="0">
                <a:solidFill>
                  <a:schemeClr val="tx1"/>
                </a:solidFill>
                <a:latin typeface="+mn-lt"/>
                <a:ea typeface="+mn-ea"/>
                <a:cs typeface="+mn-cs"/>
              </a:rPr>
              <a:t>的域，称为这方程的伽罗华域</a:t>
            </a:r>
          </a:p>
          <a:p>
            <a:endParaRPr lang="zh-CN" altLang="en-US" dirty="0"/>
          </a:p>
        </p:txBody>
      </p:sp>
      <p:sp>
        <p:nvSpPr>
          <p:cNvPr id="4" name="灯片编号占位符 3"/>
          <p:cNvSpPr>
            <a:spLocks noGrp="1"/>
          </p:cNvSpPr>
          <p:nvPr>
            <p:ph type="sldNum" sz="quarter" idx="10"/>
          </p:nvPr>
        </p:nvSpPr>
        <p:spPr/>
        <p:txBody>
          <a:bodyPr/>
          <a:lstStyle/>
          <a:p>
            <a:fld id="{95D54052-6B16-49F2-8BDF-FB6F3DA4EFDD}" type="slidenum">
              <a:rPr lang="zh-CN" altLang="en-US" smtClean="0"/>
              <a:pPr/>
              <a:t>9</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14" name="标题 13"/>
          <p:cNvSpPr>
            <a:spLocks noGrp="1"/>
          </p:cNvSpPr>
          <p:nvPr>
            <p:ph type="ctrTitle"/>
          </p:nvPr>
        </p:nvSpPr>
        <p:spPr>
          <a:xfrm>
            <a:off x="1432560" y="359898"/>
            <a:ext cx="7406640" cy="1472184"/>
          </a:xfrm>
        </p:spPr>
        <p:txBody>
          <a:bodyPr anchor="b"/>
          <a:lstStyle>
            <a:lvl1pPr algn="l">
              <a:defRPr/>
            </a:lvl1pPr>
            <a:extLst/>
          </a:lstStyle>
          <a:p>
            <a:r>
              <a:rPr kumimoji="0" lang="zh-CN" altLang="en-US" smtClean="0"/>
              <a:t>单击此处编辑母版标题样式</a:t>
            </a:r>
            <a:endParaRPr kumimoji="0" lang="en-US"/>
          </a:p>
        </p:txBody>
      </p:sp>
      <p:sp>
        <p:nvSpPr>
          <p:cNvPr id="22" name="副标题 21"/>
          <p:cNvSpPr>
            <a:spLocks noGrp="1"/>
          </p:cNvSpPr>
          <p:nvPr>
            <p:ph type="subTitle" idx="1"/>
          </p:nvPr>
        </p:nvSpPr>
        <p:spPr>
          <a:xfrm>
            <a:off x="1432560" y="1850064"/>
            <a:ext cx="7406640" cy="1752600"/>
          </a:xfrm>
        </p:spPr>
        <p:txBody>
          <a:bodyPr tIns="0"/>
          <a:lstStyle>
            <a:lvl1pPr marL="27432" indent="0" algn="l">
              <a:buNone/>
              <a:defRPr sz="2600">
                <a:solidFill>
                  <a:schemeClr val="tx2">
                    <a:shade val="30000"/>
                    <a:satMod val="150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zh-CN" altLang="en-US" smtClean="0"/>
              <a:t>单击此处编辑母版副标题样式</a:t>
            </a:r>
            <a:endParaRPr kumimoji="0" lang="en-US"/>
          </a:p>
        </p:txBody>
      </p:sp>
      <p:sp>
        <p:nvSpPr>
          <p:cNvPr id="7" name="日期占位符 6"/>
          <p:cNvSpPr>
            <a:spLocks noGrp="1"/>
          </p:cNvSpPr>
          <p:nvPr>
            <p:ph type="dt" sz="half" idx="10"/>
          </p:nvPr>
        </p:nvSpPr>
        <p:spPr/>
        <p:txBody>
          <a:bodyPr/>
          <a:lstStyle>
            <a:extLst/>
          </a:lstStyle>
          <a:p>
            <a:fld id="{530820CF-B880-4189-942D-D702A7CBA730}" type="datetimeFigureOut">
              <a:rPr lang="zh-CN" altLang="en-US" smtClean="0"/>
              <a:pPr/>
              <a:t>2010-9-27</a:t>
            </a:fld>
            <a:endParaRPr lang="zh-CN" altLang="en-US"/>
          </a:p>
        </p:txBody>
      </p:sp>
      <p:sp>
        <p:nvSpPr>
          <p:cNvPr id="20" name="页脚占位符 19"/>
          <p:cNvSpPr>
            <a:spLocks noGrp="1"/>
          </p:cNvSpPr>
          <p:nvPr>
            <p:ph type="ftr" sz="quarter" idx="11"/>
          </p:nvPr>
        </p:nvSpPr>
        <p:spPr/>
        <p:txBody>
          <a:bodyPr/>
          <a:lstStyle>
            <a:extLst/>
          </a:lstStyle>
          <a:p>
            <a:endParaRPr lang="zh-CN" altLang="en-US"/>
          </a:p>
        </p:txBody>
      </p:sp>
      <p:sp>
        <p:nvSpPr>
          <p:cNvPr id="10" name="灯片编号占位符 9"/>
          <p:cNvSpPr>
            <a:spLocks noGrp="1"/>
          </p:cNvSpPr>
          <p:nvPr>
            <p:ph type="sldNum" sz="quarter" idx="12"/>
          </p:nvPr>
        </p:nvSpPr>
        <p:spPr/>
        <p:txBody>
          <a:bodyPr/>
          <a:lstStyle>
            <a:extLst/>
          </a:lstStyle>
          <a:p>
            <a:fld id="{0C913308-F349-4B6D-A68A-DD1791B4A57B}" type="slidenum">
              <a:rPr lang="zh-CN" altLang="en-US" smtClean="0"/>
              <a:pPr/>
              <a:t>‹#›</a:t>
            </a:fld>
            <a:endParaRPr lang="zh-CN" altLang="en-US"/>
          </a:p>
        </p:txBody>
      </p:sp>
      <p:sp>
        <p:nvSpPr>
          <p:cNvPr id="8" name="椭圆 7"/>
          <p:cNvSpPr/>
          <p:nvPr/>
        </p:nvSpPr>
        <p:spPr>
          <a:xfrm>
            <a:off x="921433" y="1413802"/>
            <a:ext cx="210312" cy="210312"/>
          </a:xfrm>
          <a:prstGeom prst="ellipse">
            <a:avLst/>
          </a:prstGeom>
          <a:gradFill rotWithShape="1">
            <a:gsLst>
              <a:gs pos="0">
                <a:schemeClr val="accent1">
                  <a:tint val="20000"/>
                  <a:satMod val="450000"/>
                  <a:alpha val="95000"/>
                </a:schemeClr>
              </a:gs>
              <a:gs pos="50000">
                <a:schemeClr val="accent1">
                  <a:tint val="38000"/>
                  <a:satMod val="250000"/>
                  <a:alpha val="90000"/>
                </a:schemeClr>
              </a:gs>
              <a:gs pos="95000">
                <a:schemeClr val="accent1">
                  <a:tint val="75000"/>
                  <a:satMod val="255000"/>
                  <a:alpha val="88000"/>
                </a:schemeClr>
              </a:gs>
              <a:gs pos="100000">
                <a:schemeClr val="accent1">
                  <a:tint val="100000"/>
                  <a:shade val="90000"/>
                  <a:satMod val="255000"/>
                  <a:alpha val="85000"/>
                </a:schemeClr>
              </a:gs>
            </a:gsLst>
            <a:path path="circle">
              <a:fillToRect l="25000" t="12500" r="75000" b="87500"/>
            </a:path>
          </a:gradFill>
          <a:ln w="2000" cap="rnd" cmpd="sng" algn="ctr">
            <a:solidFill>
              <a:schemeClr val="accent1">
                <a:shade val="90000"/>
                <a:satMod val="110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
        <p:nvSpPr>
          <p:cNvPr id="9" name="椭圆 8"/>
          <p:cNvSpPr/>
          <p:nvPr/>
        </p:nvSpPr>
        <p:spPr>
          <a:xfrm>
            <a:off x="1157176" y="1345016"/>
            <a:ext cx="64008" cy="64008"/>
          </a:xfrm>
          <a:prstGeom prst="ellipse">
            <a:avLst/>
          </a:prstGeom>
          <a:noFill/>
          <a:ln w="12700" cap="rnd" cmpd="sng" algn="ctr">
            <a:solidFill>
              <a:schemeClr val="accent1">
                <a:shade val="75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extLst/>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p:txBody>
          <a:bodyPr vert="eaVert"/>
          <a:lstStyle>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extLst/>
          </a:lstStyle>
          <a:p>
            <a:fld id="{530820CF-B880-4189-942D-D702A7CBA730}" type="datetimeFigureOut">
              <a:rPr lang="zh-CN" altLang="en-US" smtClean="0"/>
              <a:pPr/>
              <a:t>2010-9-27</a:t>
            </a:fld>
            <a:endParaRPr lang="zh-CN" altLang="en-US"/>
          </a:p>
        </p:txBody>
      </p:sp>
      <p:sp>
        <p:nvSpPr>
          <p:cNvPr id="5" name="页脚占位符 4"/>
          <p:cNvSpPr>
            <a:spLocks noGrp="1"/>
          </p:cNvSpPr>
          <p:nvPr>
            <p:ph type="ftr" sz="quarter" idx="11"/>
          </p:nvPr>
        </p:nvSpPr>
        <p:spPr/>
        <p:txBody>
          <a:bodyPr/>
          <a:lstStyle>
            <a:extLst/>
          </a:lstStyle>
          <a:p>
            <a:endParaRPr lang="zh-CN" altLang="en-US"/>
          </a:p>
        </p:txBody>
      </p:sp>
      <p:sp>
        <p:nvSpPr>
          <p:cNvPr id="6" name="灯片编号占位符 5"/>
          <p:cNvSpPr>
            <a:spLocks noGrp="1"/>
          </p:cNvSpPr>
          <p:nvPr>
            <p:ph type="sldNum" sz="quarter" idx="12"/>
          </p:nvPr>
        </p:nvSpPr>
        <p:spPr/>
        <p:txBody>
          <a:bodyPr/>
          <a:lstStyle>
            <a:extLst/>
          </a:lstStyle>
          <a:p>
            <a:fld id="{0C913308-F349-4B6D-A68A-DD1791B4A57B}"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858000" y="274639"/>
            <a:ext cx="1828800" cy="5851525"/>
          </a:xfrm>
        </p:spPr>
        <p:txBody>
          <a:bodyPr vert="eaVert"/>
          <a:lstStyle>
            <a:extLst/>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a:xfrm>
            <a:off x="1143000" y="274640"/>
            <a:ext cx="5562600" cy="5851525"/>
          </a:xfrm>
        </p:spPr>
        <p:txBody>
          <a:bodyPr vert="eaVert"/>
          <a:lstStyle>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extLst/>
          </a:lstStyle>
          <a:p>
            <a:fld id="{530820CF-B880-4189-942D-D702A7CBA730}" type="datetimeFigureOut">
              <a:rPr lang="zh-CN" altLang="en-US" smtClean="0"/>
              <a:pPr/>
              <a:t>2010-9-27</a:t>
            </a:fld>
            <a:endParaRPr lang="zh-CN" altLang="en-US"/>
          </a:p>
        </p:txBody>
      </p:sp>
      <p:sp>
        <p:nvSpPr>
          <p:cNvPr id="5" name="页脚占位符 4"/>
          <p:cNvSpPr>
            <a:spLocks noGrp="1"/>
          </p:cNvSpPr>
          <p:nvPr>
            <p:ph type="ftr" sz="quarter" idx="11"/>
          </p:nvPr>
        </p:nvSpPr>
        <p:spPr/>
        <p:txBody>
          <a:bodyPr/>
          <a:lstStyle>
            <a:extLst/>
          </a:lstStyle>
          <a:p>
            <a:endParaRPr lang="zh-CN" altLang="en-US"/>
          </a:p>
        </p:txBody>
      </p:sp>
      <p:sp>
        <p:nvSpPr>
          <p:cNvPr id="6" name="灯片编号占位符 5"/>
          <p:cNvSpPr>
            <a:spLocks noGrp="1"/>
          </p:cNvSpPr>
          <p:nvPr>
            <p:ph type="sldNum" sz="quarter" idx="12"/>
          </p:nvPr>
        </p:nvSpPr>
        <p:spPr/>
        <p:txBody>
          <a:bodyPr/>
          <a:lstStyle>
            <a:extLst/>
          </a:lstStyle>
          <a:p>
            <a:fld id="{0C913308-F349-4B6D-A68A-DD1791B4A57B}"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extLst/>
          </a:lstStyle>
          <a:p>
            <a:r>
              <a:rPr kumimoji="0" lang="zh-CN" altLang="en-US" smtClean="0"/>
              <a:t>单击此处编辑母版标题样式</a:t>
            </a:r>
            <a:endParaRPr kumimoji="0" lang="en-US"/>
          </a:p>
        </p:txBody>
      </p:sp>
      <p:sp>
        <p:nvSpPr>
          <p:cNvPr id="3" name="内容占位符 2"/>
          <p:cNvSpPr>
            <a:spLocks noGrp="1"/>
          </p:cNvSpPr>
          <p:nvPr>
            <p:ph idx="1"/>
          </p:nvPr>
        </p:nvSpPr>
        <p:spPr/>
        <p:txBody>
          <a:bodyPr/>
          <a:lstStyle>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extLst/>
          </a:lstStyle>
          <a:p>
            <a:fld id="{530820CF-B880-4189-942D-D702A7CBA730}" type="datetimeFigureOut">
              <a:rPr lang="zh-CN" altLang="en-US" smtClean="0"/>
              <a:pPr/>
              <a:t>2010-9-27</a:t>
            </a:fld>
            <a:endParaRPr lang="zh-CN" altLang="en-US"/>
          </a:p>
        </p:txBody>
      </p:sp>
      <p:sp>
        <p:nvSpPr>
          <p:cNvPr id="5" name="页脚占位符 4"/>
          <p:cNvSpPr>
            <a:spLocks noGrp="1"/>
          </p:cNvSpPr>
          <p:nvPr>
            <p:ph type="ftr" sz="quarter" idx="11"/>
          </p:nvPr>
        </p:nvSpPr>
        <p:spPr/>
        <p:txBody>
          <a:bodyPr/>
          <a:lstStyle>
            <a:extLst/>
          </a:lstStyle>
          <a:p>
            <a:endParaRPr lang="zh-CN" altLang="en-US"/>
          </a:p>
        </p:txBody>
      </p:sp>
      <p:sp>
        <p:nvSpPr>
          <p:cNvPr id="6" name="灯片编号占位符 5"/>
          <p:cNvSpPr>
            <a:spLocks noGrp="1"/>
          </p:cNvSpPr>
          <p:nvPr>
            <p:ph type="sldNum" sz="quarter" idx="12"/>
          </p:nvPr>
        </p:nvSpPr>
        <p:spPr/>
        <p:txBody>
          <a:bodyPr/>
          <a:lstStyle>
            <a:extLst/>
          </a:lstStyle>
          <a:p>
            <a:fld id="{0C913308-F349-4B6D-A68A-DD1791B4A57B}"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7" name="矩形 6"/>
          <p:cNvSpPr/>
          <p:nvPr/>
        </p:nvSpPr>
        <p:spPr>
          <a:xfrm>
            <a:off x="2282890" y="-54"/>
            <a:ext cx="6858000" cy="6858054"/>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标题 1"/>
          <p:cNvSpPr>
            <a:spLocks noGrp="1"/>
          </p:cNvSpPr>
          <p:nvPr>
            <p:ph type="title"/>
          </p:nvPr>
        </p:nvSpPr>
        <p:spPr>
          <a:xfrm>
            <a:off x="2578392" y="2600325"/>
            <a:ext cx="6400800" cy="2286000"/>
          </a:xfrm>
        </p:spPr>
        <p:txBody>
          <a:bodyPr anchor="t"/>
          <a:lstStyle>
            <a:lvl1pPr algn="l">
              <a:lnSpc>
                <a:spcPts val="4500"/>
              </a:lnSpc>
              <a:buNone/>
              <a:defRPr sz="4000" b="1" cap="all"/>
            </a:lvl1pPr>
            <a:extLst/>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2578392" y="1066800"/>
            <a:ext cx="6400800" cy="1509712"/>
          </a:xfrm>
        </p:spPr>
        <p:txBody>
          <a:bodyPr anchor="b"/>
          <a:lstStyle>
            <a:lvl1pPr marL="18288" indent="0">
              <a:lnSpc>
                <a:spcPts val="2300"/>
              </a:lnSpc>
              <a:spcBef>
                <a:spcPts val="0"/>
              </a:spcBef>
              <a:buNone/>
              <a:defRPr sz="2000">
                <a:solidFill>
                  <a:schemeClr val="tx2">
                    <a:shade val="30000"/>
                    <a:satMod val="150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zh-CN" altLang="en-US" smtClean="0"/>
              <a:t>单击此处编辑母版文本样式</a:t>
            </a:r>
          </a:p>
        </p:txBody>
      </p:sp>
      <p:sp>
        <p:nvSpPr>
          <p:cNvPr id="4" name="日期占位符 3"/>
          <p:cNvSpPr>
            <a:spLocks noGrp="1"/>
          </p:cNvSpPr>
          <p:nvPr>
            <p:ph type="dt" sz="half" idx="10"/>
          </p:nvPr>
        </p:nvSpPr>
        <p:spPr/>
        <p:txBody>
          <a:bodyPr/>
          <a:lstStyle>
            <a:extLst/>
          </a:lstStyle>
          <a:p>
            <a:fld id="{530820CF-B880-4189-942D-D702A7CBA730}" type="datetimeFigureOut">
              <a:rPr lang="zh-CN" altLang="en-US" smtClean="0"/>
              <a:pPr/>
              <a:t>2010-9-27</a:t>
            </a:fld>
            <a:endParaRPr lang="zh-CN" altLang="en-US"/>
          </a:p>
        </p:txBody>
      </p:sp>
      <p:sp>
        <p:nvSpPr>
          <p:cNvPr id="5" name="页脚占位符 4"/>
          <p:cNvSpPr>
            <a:spLocks noGrp="1"/>
          </p:cNvSpPr>
          <p:nvPr>
            <p:ph type="ftr" sz="quarter" idx="11"/>
          </p:nvPr>
        </p:nvSpPr>
        <p:spPr/>
        <p:txBody>
          <a:bodyPr/>
          <a:lstStyle>
            <a:extLst/>
          </a:lstStyle>
          <a:p>
            <a:endParaRPr lang="zh-CN" altLang="en-US"/>
          </a:p>
        </p:txBody>
      </p:sp>
      <p:sp>
        <p:nvSpPr>
          <p:cNvPr id="6" name="灯片编号占位符 5"/>
          <p:cNvSpPr>
            <a:spLocks noGrp="1"/>
          </p:cNvSpPr>
          <p:nvPr>
            <p:ph type="sldNum" sz="quarter" idx="12"/>
          </p:nvPr>
        </p:nvSpPr>
        <p:spPr/>
        <p:txBody>
          <a:bodyPr/>
          <a:lstStyle>
            <a:extLst/>
          </a:lstStyle>
          <a:p>
            <a:fld id="{0C913308-F349-4B6D-A68A-DD1791B4A57B}" type="slidenum">
              <a:rPr lang="zh-CN" altLang="en-US" smtClean="0"/>
              <a:pPr/>
              <a:t>‹#›</a:t>
            </a:fld>
            <a:endParaRPr lang="zh-CN" altLang="en-US"/>
          </a:p>
        </p:txBody>
      </p:sp>
      <p:sp>
        <p:nvSpPr>
          <p:cNvPr id="10" name="矩形 9"/>
          <p:cNvSpPr/>
          <p:nvPr/>
        </p:nvSpPr>
        <p:spPr bwMode="invGray">
          <a:xfrm>
            <a:off x="2286000" y="0"/>
            <a:ext cx="76200"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8" name="椭圆 7"/>
          <p:cNvSpPr/>
          <p:nvPr/>
        </p:nvSpPr>
        <p:spPr>
          <a:xfrm>
            <a:off x="2172321" y="2814656"/>
            <a:ext cx="210312" cy="210312"/>
          </a:xfrm>
          <a:prstGeom prst="ellipse">
            <a:avLst/>
          </a:prstGeom>
          <a:gradFill rotWithShape="1">
            <a:gsLst>
              <a:gs pos="0">
                <a:schemeClr val="accent1">
                  <a:tint val="20000"/>
                  <a:satMod val="450000"/>
                  <a:alpha val="95000"/>
                </a:schemeClr>
              </a:gs>
              <a:gs pos="50000">
                <a:schemeClr val="accent1">
                  <a:tint val="38000"/>
                  <a:satMod val="250000"/>
                  <a:alpha val="90000"/>
                </a:schemeClr>
              </a:gs>
              <a:gs pos="95000">
                <a:schemeClr val="accent1">
                  <a:tint val="75000"/>
                  <a:satMod val="255000"/>
                  <a:alpha val="88000"/>
                </a:schemeClr>
              </a:gs>
              <a:gs pos="100000">
                <a:schemeClr val="accent1">
                  <a:tint val="100000"/>
                  <a:shade val="90000"/>
                  <a:satMod val="255000"/>
                  <a:alpha val="85000"/>
                </a:schemeClr>
              </a:gs>
            </a:gsLst>
            <a:path path="circle">
              <a:fillToRect l="25000" t="12500" r="75000" b="87500"/>
            </a:path>
          </a:gradFill>
          <a:ln w="2000" cap="rnd" cmpd="sng" algn="ctr">
            <a:solidFill>
              <a:schemeClr val="accent1">
                <a:shade val="90000"/>
                <a:satMod val="110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
        <p:nvSpPr>
          <p:cNvPr id="9" name="椭圆 8"/>
          <p:cNvSpPr/>
          <p:nvPr/>
        </p:nvSpPr>
        <p:spPr>
          <a:xfrm>
            <a:off x="2408064" y="2745870"/>
            <a:ext cx="64008" cy="64008"/>
          </a:xfrm>
          <a:prstGeom prst="ellipse">
            <a:avLst/>
          </a:prstGeom>
          <a:noFill/>
          <a:ln w="12700" cap="rnd" cmpd="sng" algn="ctr">
            <a:solidFill>
              <a:schemeClr val="accent1">
                <a:shade val="75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1435608" y="274320"/>
            <a:ext cx="7498080" cy="1143000"/>
          </a:xfrm>
        </p:spPr>
        <p:txBody>
          <a:bodyPr/>
          <a:lstStyle>
            <a:extLst/>
          </a:lstStyle>
          <a:p>
            <a:r>
              <a:rPr kumimoji="0" lang="zh-CN" altLang="en-US" smtClean="0"/>
              <a:t>单击此处编辑母版标题样式</a:t>
            </a:r>
            <a:endParaRPr kumimoji="0" lang="en-US"/>
          </a:p>
        </p:txBody>
      </p:sp>
      <p:sp>
        <p:nvSpPr>
          <p:cNvPr id="3" name="内容占位符 2"/>
          <p:cNvSpPr>
            <a:spLocks noGrp="1"/>
          </p:cNvSpPr>
          <p:nvPr>
            <p:ph sz="half" idx="1"/>
          </p:nvPr>
        </p:nvSpPr>
        <p:spPr>
          <a:xfrm>
            <a:off x="1435608" y="1524000"/>
            <a:ext cx="3657600" cy="466344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内容占位符 3"/>
          <p:cNvSpPr>
            <a:spLocks noGrp="1"/>
          </p:cNvSpPr>
          <p:nvPr>
            <p:ph sz="half" idx="2"/>
          </p:nvPr>
        </p:nvSpPr>
        <p:spPr>
          <a:xfrm>
            <a:off x="5276088" y="1524000"/>
            <a:ext cx="3657600" cy="466344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日期占位符 4"/>
          <p:cNvSpPr>
            <a:spLocks noGrp="1"/>
          </p:cNvSpPr>
          <p:nvPr>
            <p:ph type="dt" sz="half" idx="10"/>
          </p:nvPr>
        </p:nvSpPr>
        <p:spPr/>
        <p:txBody>
          <a:bodyPr/>
          <a:lstStyle>
            <a:extLst/>
          </a:lstStyle>
          <a:p>
            <a:fld id="{530820CF-B880-4189-942D-D702A7CBA730}" type="datetimeFigureOut">
              <a:rPr lang="zh-CN" altLang="en-US" smtClean="0"/>
              <a:pPr/>
              <a:t>2010-9-27</a:t>
            </a:fld>
            <a:endParaRPr lang="zh-CN" altLang="en-US"/>
          </a:p>
        </p:txBody>
      </p:sp>
      <p:sp>
        <p:nvSpPr>
          <p:cNvPr id="6" name="页脚占位符 5"/>
          <p:cNvSpPr>
            <a:spLocks noGrp="1"/>
          </p:cNvSpPr>
          <p:nvPr>
            <p:ph type="ftr" sz="quarter" idx="11"/>
          </p:nvPr>
        </p:nvSpPr>
        <p:spPr/>
        <p:txBody>
          <a:bodyPr/>
          <a:lstStyle>
            <a:extLst/>
          </a:lstStyle>
          <a:p>
            <a:endParaRPr lang="zh-CN" altLang="en-US"/>
          </a:p>
        </p:txBody>
      </p:sp>
      <p:sp>
        <p:nvSpPr>
          <p:cNvPr id="7" name="灯片编号占位符 6"/>
          <p:cNvSpPr>
            <a:spLocks noGrp="1"/>
          </p:cNvSpPr>
          <p:nvPr>
            <p:ph type="sldNum" sz="quarter" idx="12"/>
          </p:nvPr>
        </p:nvSpPr>
        <p:spPr/>
        <p:txBody>
          <a:bodyPr/>
          <a:lstStyle>
            <a:extLst/>
          </a:lstStyle>
          <a:p>
            <a:fld id="{0C913308-F349-4B6D-A68A-DD1791B4A57B}"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5160336"/>
            <a:ext cx="8229600" cy="1143000"/>
          </a:xfrm>
        </p:spPr>
        <p:txBody>
          <a:bodyPr anchor="ctr"/>
          <a:lstStyle>
            <a:lvl1pPr algn="ctr">
              <a:defRPr sz="4500" b="1" cap="none" baseline="0"/>
            </a:lvl1pPr>
            <a:extLst/>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457200" y="328278"/>
            <a:ext cx="4023360" cy="640080"/>
          </a:xfrm>
          <a:solidFill>
            <a:schemeClr val="bg1"/>
          </a:solidFill>
          <a:ln w="10795">
            <a:solidFill>
              <a:schemeClr val="bg1"/>
            </a:solidFill>
            <a:miter lim="800000"/>
          </a:ln>
        </p:spPr>
        <p:txBody>
          <a:bodyPr anchor="ctr"/>
          <a:lstStyle>
            <a:lvl1pPr marL="64008" indent="0" algn="l">
              <a:lnSpc>
                <a:spcPct val="100000"/>
              </a:lnSpc>
              <a:spcBef>
                <a:spcPts val="100"/>
              </a:spcBef>
              <a:buNone/>
              <a:defRPr sz="1900" b="0">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zh-CN" altLang="en-US" smtClean="0"/>
              <a:t>单击此处编辑母版文本样式</a:t>
            </a:r>
          </a:p>
        </p:txBody>
      </p:sp>
      <p:sp>
        <p:nvSpPr>
          <p:cNvPr id="4" name="文本占位符 3"/>
          <p:cNvSpPr>
            <a:spLocks noGrp="1"/>
          </p:cNvSpPr>
          <p:nvPr>
            <p:ph type="body" sz="half" idx="3"/>
          </p:nvPr>
        </p:nvSpPr>
        <p:spPr>
          <a:xfrm>
            <a:off x="4663440" y="328278"/>
            <a:ext cx="4023360" cy="640080"/>
          </a:xfrm>
          <a:solidFill>
            <a:schemeClr val="bg1"/>
          </a:solidFill>
          <a:ln w="10795">
            <a:solidFill>
              <a:schemeClr val="bg1"/>
            </a:solidFill>
            <a:miter lim="800000"/>
          </a:ln>
        </p:spPr>
        <p:txBody>
          <a:bodyPr anchor="ctr"/>
          <a:lstStyle>
            <a:lvl1pPr marL="64008" indent="0" algn="l">
              <a:lnSpc>
                <a:spcPct val="100000"/>
              </a:lnSpc>
              <a:spcBef>
                <a:spcPts val="100"/>
              </a:spcBef>
              <a:buNone/>
              <a:defRPr sz="1900" b="0">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zh-CN" altLang="en-US" smtClean="0"/>
              <a:t>单击此处编辑母版文本样式</a:t>
            </a:r>
          </a:p>
        </p:txBody>
      </p:sp>
      <p:sp>
        <p:nvSpPr>
          <p:cNvPr id="5" name="内容占位符 4"/>
          <p:cNvSpPr>
            <a:spLocks noGrp="1"/>
          </p:cNvSpPr>
          <p:nvPr>
            <p:ph sz="quarter" idx="2"/>
          </p:nvPr>
        </p:nvSpPr>
        <p:spPr>
          <a:xfrm>
            <a:off x="457200" y="969336"/>
            <a:ext cx="4023360" cy="4114800"/>
          </a:xfrm>
          <a:ln w="10795">
            <a:solidFill>
              <a:schemeClr val="bg1"/>
            </a:solidFill>
            <a:prstDash val="dash"/>
            <a:miter lim="800000"/>
          </a:ln>
        </p:spPr>
        <p:txBody>
          <a:bodyPr/>
          <a:lstStyle>
            <a:lvl1pPr marL="393192" indent="-274320">
              <a:lnSpc>
                <a:spcPct val="100000"/>
              </a:lnSpc>
              <a:spcBef>
                <a:spcPts val="700"/>
              </a:spcBef>
              <a:defRPr sz="2400"/>
            </a:lvl1pPr>
            <a:lvl2pPr>
              <a:lnSpc>
                <a:spcPct val="100000"/>
              </a:lnSpc>
              <a:spcBef>
                <a:spcPts val="700"/>
              </a:spcBef>
              <a:defRPr sz="2000"/>
            </a:lvl2pPr>
            <a:lvl3pPr>
              <a:lnSpc>
                <a:spcPct val="100000"/>
              </a:lnSpc>
              <a:spcBef>
                <a:spcPts val="700"/>
              </a:spcBef>
              <a:defRPr sz="1800"/>
            </a:lvl3pPr>
            <a:lvl4pPr>
              <a:lnSpc>
                <a:spcPct val="100000"/>
              </a:lnSpc>
              <a:spcBef>
                <a:spcPts val="700"/>
              </a:spcBef>
              <a:defRPr sz="1600"/>
            </a:lvl4pPr>
            <a:lvl5pPr>
              <a:lnSpc>
                <a:spcPct val="100000"/>
              </a:lnSpc>
              <a:spcBef>
                <a:spcPts val="700"/>
              </a:spcBef>
              <a:defRPr sz="1600"/>
            </a:lvl5pPr>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6" name="内容占位符 5"/>
          <p:cNvSpPr>
            <a:spLocks noGrp="1"/>
          </p:cNvSpPr>
          <p:nvPr>
            <p:ph sz="quarter" idx="4"/>
          </p:nvPr>
        </p:nvSpPr>
        <p:spPr>
          <a:xfrm>
            <a:off x="4663440" y="969336"/>
            <a:ext cx="4023360" cy="4114800"/>
          </a:xfrm>
          <a:ln w="10795">
            <a:solidFill>
              <a:schemeClr val="bg1"/>
            </a:solidFill>
            <a:prstDash val="dash"/>
            <a:miter lim="800000"/>
          </a:ln>
        </p:spPr>
        <p:txBody>
          <a:bodyPr/>
          <a:lstStyle>
            <a:lvl1pPr marL="393192" indent="-274320">
              <a:lnSpc>
                <a:spcPct val="100000"/>
              </a:lnSpc>
              <a:spcBef>
                <a:spcPts val="700"/>
              </a:spcBef>
              <a:defRPr sz="2400"/>
            </a:lvl1pPr>
            <a:lvl2pPr>
              <a:lnSpc>
                <a:spcPct val="100000"/>
              </a:lnSpc>
              <a:spcBef>
                <a:spcPts val="700"/>
              </a:spcBef>
              <a:defRPr sz="2000"/>
            </a:lvl2pPr>
            <a:lvl3pPr>
              <a:lnSpc>
                <a:spcPct val="100000"/>
              </a:lnSpc>
              <a:spcBef>
                <a:spcPts val="700"/>
              </a:spcBef>
              <a:defRPr sz="1800"/>
            </a:lvl3pPr>
            <a:lvl4pPr>
              <a:lnSpc>
                <a:spcPct val="100000"/>
              </a:lnSpc>
              <a:spcBef>
                <a:spcPts val="700"/>
              </a:spcBef>
              <a:defRPr sz="1600"/>
            </a:lvl4pPr>
            <a:lvl5pPr>
              <a:lnSpc>
                <a:spcPct val="100000"/>
              </a:lnSpc>
              <a:spcBef>
                <a:spcPts val="700"/>
              </a:spcBef>
              <a:defRPr sz="1600"/>
            </a:lvl5pPr>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7" name="日期占位符 6"/>
          <p:cNvSpPr>
            <a:spLocks noGrp="1"/>
          </p:cNvSpPr>
          <p:nvPr>
            <p:ph type="dt" sz="half" idx="10"/>
          </p:nvPr>
        </p:nvSpPr>
        <p:spPr/>
        <p:txBody>
          <a:bodyPr/>
          <a:lstStyle>
            <a:extLst/>
          </a:lstStyle>
          <a:p>
            <a:fld id="{530820CF-B880-4189-942D-D702A7CBA730}" type="datetimeFigureOut">
              <a:rPr lang="zh-CN" altLang="en-US" smtClean="0"/>
              <a:pPr/>
              <a:t>2010-9-27</a:t>
            </a:fld>
            <a:endParaRPr lang="zh-CN" altLang="en-US"/>
          </a:p>
        </p:txBody>
      </p:sp>
      <p:sp>
        <p:nvSpPr>
          <p:cNvPr id="8" name="页脚占位符 7"/>
          <p:cNvSpPr>
            <a:spLocks noGrp="1"/>
          </p:cNvSpPr>
          <p:nvPr>
            <p:ph type="ftr" sz="quarter" idx="11"/>
          </p:nvPr>
        </p:nvSpPr>
        <p:spPr/>
        <p:txBody>
          <a:bodyPr/>
          <a:lstStyle>
            <a:extLst/>
          </a:lstStyle>
          <a:p>
            <a:endParaRPr lang="zh-CN" altLang="en-US"/>
          </a:p>
        </p:txBody>
      </p:sp>
      <p:sp>
        <p:nvSpPr>
          <p:cNvPr id="9" name="灯片编号占位符 8"/>
          <p:cNvSpPr>
            <a:spLocks noGrp="1"/>
          </p:cNvSpPr>
          <p:nvPr>
            <p:ph type="sldNum" sz="quarter" idx="12"/>
          </p:nvPr>
        </p:nvSpPr>
        <p:spPr/>
        <p:txBody>
          <a:bodyPr/>
          <a:lstStyle>
            <a:extLst/>
          </a:lstStyle>
          <a:p>
            <a:fld id="{0C913308-F349-4B6D-A68A-DD1791B4A57B}"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1435608" y="274320"/>
            <a:ext cx="7498080" cy="1143000"/>
          </a:xfrm>
        </p:spPr>
        <p:txBody>
          <a:bodyPr anchor="ctr"/>
          <a:lstStyle>
            <a:extLst/>
          </a:lstStyle>
          <a:p>
            <a:r>
              <a:rPr kumimoji="0" lang="zh-CN" altLang="en-US" smtClean="0"/>
              <a:t>单击此处编辑母版标题样式</a:t>
            </a:r>
            <a:endParaRPr kumimoji="0" lang="en-US"/>
          </a:p>
        </p:txBody>
      </p:sp>
      <p:sp>
        <p:nvSpPr>
          <p:cNvPr id="3" name="日期占位符 2"/>
          <p:cNvSpPr>
            <a:spLocks noGrp="1"/>
          </p:cNvSpPr>
          <p:nvPr>
            <p:ph type="dt" sz="half" idx="10"/>
          </p:nvPr>
        </p:nvSpPr>
        <p:spPr/>
        <p:txBody>
          <a:bodyPr/>
          <a:lstStyle>
            <a:extLst/>
          </a:lstStyle>
          <a:p>
            <a:fld id="{530820CF-B880-4189-942D-D702A7CBA730}" type="datetimeFigureOut">
              <a:rPr lang="zh-CN" altLang="en-US" smtClean="0"/>
              <a:pPr/>
              <a:t>2010-9-27</a:t>
            </a:fld>
            <a:endParaRPr lang="zh-CN" altLang="en-US"/>
          </a:p>
        </p:txBody>
      </p:sp>
      <p:sp>
        <p:nvSpPr>
          <p:cNvPr id="4" name="页脚占位符 3"/>
          <p:cNvSpPr>
            <a:spLocks noGrp="1"/>
          </p:cNvSpPr>
          <p:nvPr>
            <p:ph type="ftr" sz="quarter" idx="11"/>
          </p:nvPr>
        </p:nvSpPr>
        <p:spPr/>
        <p:txBody>
          <a:bodyPr/>
          <a:lstStyle>
            <a:extLst/>
          </a:lstStyle>
          <a:p>
            <a:endParaRPr lang="zh-CN" altLang="en-US"/>
          </a:p>
        </p:txBody>
      </p:sp>
      <p:sp>
        <p:nvSpPr>
          <p:cNvPr id="5" name="灯片编号占位符 4"/>
          <p:cNvSpPr>
            <a:spLocks noGrp="1"/>
          </p:cNvSpPr>
          <p:nvPr>
            <p:ph type="sldNum" sz="quarter" idx="12"/>
          </p:nvPr>
        </p:nvSpPr>
        <p:spPr/>
        <p:txBody>
          <a:bodyPr/>
          <a:lstStyle>
            <a:extLst/>
          </a:lstStyle>
          <a:p>
            <a:fld id="{0C913308-F349-4B6D-A68A-DD1791B4A57B}"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5" name="矩形 4"/>
          <p:cNvSpPr/>
          <p:nvPr/>
        </p:nvSpPr>
        <p:spPr>
          <a:xfrm>
            <a:off x="1014984" y="0"/>
            <a:ext cx="8129016" cy="6858000"/>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日期占位符 1"/>
          <p:cNvSpPr>
            <a:spLocks noGrp="1"/>
          </p:cNvSpPr>
          <p:nvPr>
            <p:ph type="dt" sz="half" idx="10"/>
          </p:nvPr>
        </p:nvSpPr>
        <p:spPr/>
        <p:txBody>
          <a:bodyPr/>
          <a:lstStyle>
            <a:extLst/>
          </a:lstStyle>
          <a:p>
            <a:fld id="{530820CF-B880-4189-942D-D702A7CBA730}" type="datetimeFigureOut">
              <a:rPr lang="zh-CN" altLang="en-US" smtClean="0"/>
              <a:pPr/>
              <a:t>2010-9-27</a:t>
            </a:fld>
            <a:endParaRPr lang="zh-CN" altLang="en-US"/>
          </a:p>
        </p:txBody>
      </p:sp>
      <p:sp>
        <p:nvSpPr>
          <p:cNvPr id="3" name="页脚占位符 2"/>
          <p:cNvSpPr>
            <a:spLocks noGrp="1"/>
          </p:cNvSpPr>
          <p:nvPr>
            <p:ph type="ftr" sz="quarter" idx="11"/>
          </p:nvPr>
        </p:nvSpPr>
        <p:spPr/>
        <p:txBody>
          <a:bodyPr/>
          <a:lstStyle>
            <a:extLst/>
          </a:lstStyle>
          <a:p>
            <a:endParaRPr lang="zh-CN" altLang="en-US"/>
          </a:p>
        </p:txBody>
      </p:sp>
      <p:sp>
        <p:nvSpPr>
          <p:cNvPr id="4" name="灯片编号占位符 3"/>
          <p:cNvSpPr>
            <a:spLocks noGrp="1"/>
          </p:cNvSpPr>
          <p:nvPr>
            <p:ph type="sldNum" sz="quarter" idx="12"/>
          </p:nvPr>
        </p:nvSpPr>
        <p:spPr/>
        <p:txBody>
          <a:bodyPr/>
          <a:lstStyle>
            <a:extLst/>
          </a:lstStyle>
          <a:p>
            <a:fld id="{0C913308-F349-4B6D-A68A-DD1791B4A57B}" type="slidenum">
              <a:rPr lang="zh-CN" altLang="en-US" smtClean="0"/>
              <a:pPr/>
              <a:t>‹#›</a:t>
            </a:fld>
            <a:endParaRPr lang="zh-CN" altLang="en-US"/>
          </a:p>
        </p:txBody>
      </p:sp>
      <p:sp>
        <p:nvSpPr>
          <p:cNvPr id="6" name="矩形 5"/>
          <p:cNvSpPr/>
          <p:nvPr/>
        </p:nvSpPr>
        <p:spPr bwMode="invGray">
          <a:xfrm>
            <a:off x="1014984" y="-54"/>
            <a:ext cx="73152"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16778"/>
            <a:ext cx="3810000" cy="1162050"/>
          </a:xfrm>
          <a:ln>
            <a:noFill/>
          </a:ln>
        </p:spPr>
        <p:txBody>
          <a:bodyPr anchor="b"/>
          <a:lstStyle>
            <a:lvl1pPr algn="l">
              <a:lnSpc>
                <a:spcPts val="2000"/>
              </a:lnSpc>
              <a:buNone/>
              <a:defRPr sz="2200" b="1" cap="all" baseline="0"/>
            </a:lvl1pPr>
            <a:extLst/>
          </a:lstStyle>
          <a:p>
            <a:r>
              <a:rPr kumimoji="0" lang="zh-CN" altLang="en-US" smtClean="0"/>
              <a:t>单击此处编辑母版标题样式</a:t>
            </a:r>
            <a:endParaRPr kumimoji="0" lang="en-US"/>
          </a:p>
        </p:txBody>
      </p:sp>
      <p:sp>
        <p:nvSpPr>
          <p:cNvPr id="3" name="文本占位符 2"/>
          <p:cNvSpPr>
            <a:spLocks noGrp="1"/>
          </p:cNvSpPr>
          <p:nvPr>
            <p:ph type="body" idx="2"/>
          </p:nvPr>
        </p:nvSpPr>
        <p:spPr>
          <a:xfrm>
            <a:off x="457200" y="1406964"/>
            <a:ext cx="3810000" cy="698500"/>
          </a:xfrm>
        </p:spPr>
        <p:txBody>
          <a:bodyPr/>
          <a:lstStyle>
            <a:lvl1pPr marL="45720" indent="0">
              <a:lnSpc>
                <a:spcPct val="100000"/>
              </a:lnSpc>
              <a:spcBef>
                <a:spcPts val="0"/>
              </a:spcBef>
              <a:buNone/>
              <a:defRPr sz="1400"/>
            </a:lvl1pPr>
            <a:lvl2pPr>
              <a:buNone/>
              <a:defRPr sz="1200"/>
            </a:lvl2pPr>
            <a:lvl3pPr>
              <a:buNone/>
              <a:defRPr sz="1000"/>
            </a:lvl3pPr>
            <a:lvl4pPr>
              <a:buNone/>
              <a:defRPr sz="900"/>
            </a:lvl4pPr>
            <a:lvl5pPr>
              <a:buNone/>
              <a:defRPr sz="900"/>
            </a:lvl5pPr>
            <a:extLst/>
          </a:lstStyle>
          <a:p>
            <a:pPr lvl="0" eaLnBrk="1" latinLnBrk="0" hangingPunct="1"/>
            <a:r>
              <a:rPr kumimoji="0" lang="zh-CN" altLang="en-US" smtClean="0"/>
              <a:t>单击此处编辑母版文本样式</a:t>
            </a:r>
          </a:p>
        </p:txBody>
      </p:sp>
      <p:sp>
        <p:nvSpPr>
          <p:cNvPr id="4" name="内容占位符 3"/>
          <p:cNvSpPr>
            <a:spLocks noGrp="1"/>
          </p:cNvSpPr>
          <p:nvPr>
            <p:ph sz="half" idx="1"/>
          </p:nvPr>
        </p:nvSpPr>
        <p:spPr>
          <a:xfrm>
            <a:off x="457200" y="2133600"/>
            <a:ext cx="8153400" cy="3992563"/>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日期占位符 4"/>
          <p:cNvSpPr>
            <a:spLocks noGrp="1"/>
          </p:cNvSpPr>
          <p:nvPr>
            <p:ph type="dt" sz="half" idx="10"/>
          </p:nvPr>
        </p:nvSpPr>
        <p:spPr/>
        <p:txBody>
          <a:bodyPr/>
          <a:lstStyle>
            <a:extLst/>
          </a:lstStyle>
          <a:p>
            <a:fld id="{530820CF-B880-4189-942D-D702A7CBA730}" type="datetimeFigureOut">
              <a:rPr lang="zh-CN" altLang="en-US" smtClean="0"/>
              <a:pPr/>
              <a:t>2010-9-27</a:t>
            </a:fld>
            <a:endParaRPr lang="zh-CN" altLang="en-US"/>
          </a:p>
        </p:txBody>
      </p:sp>
      <p:sp>
        <p:nvSpPr>
          <p:cNvPr id="6" name="页脚占位符 5"/>
          <p:cNvSpPr>
            <a:spLocks noGrp="1"/>
          </p:cNvSpPr>
          <p:nvPr>
            <p:ph type="ftr" sz="quarter" idx="11"/>
          </p:nvPr>
        </p:nvSpPr>
        <p:spPr/>
        <p:txBody>
          <a:bodyPr/>
          <a:lstStyle>
            <a:extLst/>
          </a:lstStyle>
          <a:p>
            <a:endParaRPr lang="zh-CN" altLang="en-US"/>
          </a:p>
        </p:txBody>
      </p:sp>
      <p:sp>
        <p:nvSpPr>
          <p:cNvPr id="7" name="灯片编号占位符 6"/>
          <p:cNvSpPr>
            <a:spLocks noGrp="1"/>
          </p:cNvSpPr>
          <p:nvPr>
            <p:ph type="sldNum" sz="quarter" idx="12"/>
          </p:nvPr>
        </p:nvSpPr>
        <p:spPr/>
        <p:txBody>
          <a:bodyPr/>
          <a:lstStyle>
            <a:extLst/>
          </a:lstStyle>
          <a:p>
            <a:fld id="{0C913308-F349-4B6D-A68A-DD1791B4A57B}"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5886896" y="1066800"/>
            <a:ext cx="2743200" cy="1981200"/>
          </a:xfrm>
        </p:spPr>
        <p:txBody>
          <a:bodyPr anchor="b">
            <a:noAutofit/>
          </a:bodyPr>
          <a:lstStyle>
            <a:lvl1pPr algn="l">
              <a:buNone/>
              <a:defRPr sz="2100" b="1">
                <a:effectLst/>
              </a:defRPr>
            </a:lvl1pPr>
            <a:extLst/>
          </a:lstStyle>
          <a:p>
            <a:r>
              <a:rPr kumimoji="0" lang="zh-CN" altLang="en-US" smtClean="0"/>
              <a:t>单击此处编辑母版标题样式</a:t>
            </a:r>
            <a:endParaRPr kumimoji="0" lang="en-US"/>
          </a:p>
        </p:txBody>
      </p:sp>
      <p:sp>
        <p:nvSpPr>
          <p:cNvPr id="5" name="日期占位符 4"/>
          <p:cNvSpPr>
            <a:spLocks noGrp="1"/>
          </p:cNvSpPr>
          <p:nvPr>
            <p:ph type="dt" sz="half" idx="10"/>
          </p:nvPr>
        </p:nvSpPr>
        <p:spPr/>
        <p:txBody>
          <a:bodyPr/>
          <a:lstStyle>
            <a:extLst/>
          </a:lstStyle>
          <a:p>
            <a:fld id="{530820CF-B880-4189-942D-D702A7CBA730}" type="datetimeFigureOut">
              <a:rPr lang="zh-CN" altLang="en-US" smtClean="0"/>
              <a:pPr/>
              <a:t>2010-9-27</a:t>
            </a:fld>
            <a:endParaRPr lang="zh-CN" altLang="en-US"/>
          </a:p>
        </p:txBody>
      </p:sp>
      <p:sp>
        <p:nvSpPr>
          <p:cNvPr id="6" name="页脚占位符 5"/>
          <p:cNvSpPr>
            <a:spLocks noGrp="1"/>
          </p:cNvSpPr>
          <p:nvPr>
            <p:ph type="ftr" sz="quarter" idx="11"/>
          </p:nvPr>
        </p:nvSpPr>
        <p:spPr/>
        <p:txBody>
          <a:bodyPr/>
          <a:lstStyle>
            <a:extLst/>
          </a:lstStyle>
          <a:p>
            <a:endParaRPr lang="zh-CN" altLang="en-US"/>
          </a:p>
        </p:txBody>
      </p:sp>
      <p:sp>
        <p:nvSpPr>
          <p:cNvPr id="7" name="灯片编号占位符 6"/>
          <p:cNvSpPr>
            <a:spLocks noGrp="1"/>
          </p:cNvSpPr>
          <p:nvPr>
            <p:ph type="sldNum" sz="quarter" idx="12"/>
          </p:nvPr>
        </p:nvSpPr>
        <p:spPr/>
        <p:txBody>
          <a:bodyPr/>
          <a:lstStyle>
            <a:extLst/>
          </a:lstStyle>
          <a:p>
            <a:fld id="{0C913308-F349-4B6D-A68A-DD1791B4A57B}" type="slidenum">
              <a:rPr lang="zh-CN" altLang="en-US" smtClean="0"/>
              <a:pPr/>
              <a:t>‹#›</a:t>
            </a:fld>
            <a:endParaRPr lang="zh-CN" altLang="en-US"/>
          </a:p>
        </p:txBody>
      </p:sp>
      <p:sp>
        <p:nvSpPr>
          <p:cNvPr id="8" name="矩形 7"/>
          <p:cNvSpPr/>
          <p:nvPr/>
        </p:nvSpPr>
        <p:spPr>
          <a:xfrm>
            <a:off x="762000" y="1066800"/>
            <a:ext cx="4572000" cy="4572000"/>
          </a:xfrm>
          <a:prstGeom prst="rect">
            <a:avLst/>
          </a:prstGeom>
          <a:solidFill>
            <a:srgbClr val="FFFFFF"/>
          </a:solidFill>
          <a:ln w="88900" cap="sq">
            <a:solidFill>
              <a:srgbClr val="FFFFFF"/>
            </a:solidFill>
            <a:miter lim="800000"/>
          </a:ln>
          <a:effectLst>
            <a:outerShdw blurRad="55500" dist="18500" dir="5400000" algn="tl" rotWithShape="0">
              <a:srgbClr val="000000">
                <a:alpha val="35000"/>
              </a:srgbClr>
            </a:outerShdw>
          </a:effectLst>
          <a:scene3d>
            <a:camera prst="orthographicFront"/>
            <a:lightRig rig="twoPt" dir="t">
              <a:rot lat="0" lon="0" rev="7200000"/>
            </a:lightRig>
          </a:scene3d>
          <a:sp3d contourW="635">
            <a:bevelT w="25400" h="19050"/>
            <a:contourClr>
              <a:srgbClr val="969696"/>
            </a:contourClr>
          </a:sp3d>
        </p:spPr>
        <p:txBody>
          <a:bodyPr lIns="91440" tIns="274320" rtlCol="0" anchor="t">
            <a:normAutofit/>
          </a:bodyPr>
          <a:lstStyle>
            <a:extLst/>
          </a:lstStyle>
          <a:p>
            <a:pPr marL="0" indent="-283464" algn="l" rtl="0" eaLnBrk="1" latinLnBrk="0" hangingPunct="1">
              <a:lnSpc>
                <a:spcPts val="3000"/>
              </a:lnSpc>
              <a:spcBef>
                <a:spcPts val="600"/>
              </a:spcBef>
              <a:buClr>
                <a:schemeClr val="accent1"/>
              </a:buClr>
              <a:buSzPct val="80000"/>
              <a:buFont typeface="Wingdings 2"/>
              <a:buNone/>
            </a:pPr>
            <a:endParaRPr kumimoji="0" lang="en-US" sz="3200" kern="1200">
              <a:solidFill>
                <a:schemeClr val="tx1"/>
              </a:solidFill>
              <a:latin typeface="+mn-lt"/>
              <a:ea typeface="+mn-ea"/>
              <a:cs typeface="+mn-cs"/>
            </a:endParaRPr>
          </a:p>
        </p:txBody>
      </p:sp>
      <p:sp>
        <p:nvSpPr>
          <p:cNvPr id="3" name="图片占位符 2"/>
          <p:cNvSpPr>
            <a:spLocks noGrp="1"/>
          </p:cNvSpPr>
          <p:nvPr>
            <p:ph type="pic" idx="1"/>
          </p:nvPr>
        </p:nvSpPr>
        <p:spPr>
          <a:xfrm>
            <a:off x="838200" y="1143003"/>
            <a:ext cx="4419600" cy="3514531"/>
          </a:xfrm>
          <a:prstGeom prst="roundRect">
            <a:avLst>
              <a:gd name="adj" fmla="val 783"/>
            </a:avLst>
          </a:prstGeom>
          <a:solidFill>
            <a:schemeClr val="bg2"/>
          </a:solidFill>
          <a:ln w="127000">
            <a:noFill/>
            <a:miter lim="800000"/>
          </a:ln>
          <a:effectLst/>
        </p:spPr>
        <p:txBody>
          <a:bodyPr lIns="91440" tIns="274320" anchor="t"/>
          <a:lstStyle>
            <a:lvl1pPr indent="0">
              <a:buNone/>
              <a:defRPr sz="3200"/>
            </a:lvl1pPr>
            <a:extLst/>
          </a:lstStyle>
          <a:p>
            <a:pPr marL="0" algn="l" eaLnBrk="1" latinLnBrk="0" hangingPunct="1"/>
            <a:r>
              <a:rPr kumimoji="0" lang="zh-CN" altLang="en-US" smtClean="0"/>
              <a:t>单击图标添加图片</a:t>
            </a:r>
            <a:endParaRPr kumimoji="0" lang="en-US" dirty="0"/>
          </a:p>
        </p:txBody>
      </p:sp>
      <p:sp>
        <p:nvSpPr>
          <p:cNvPr id="9" name="流程图: 过程 8"/>
          <p:cNvSpPr/>
          <p:nvPr/>
        </p:nvSpPr>
        <p:spPr>
          <a:xfrm rot="19468671">
            <a:off x="396725" y="954341"/>
            <a:ext cx="685800" cy="204310"/>
          </a:xfrm>
          <a:prstGeom prst="flowChartProcess">
            <a:avLst/>
          </a:prstGeom>
          <a:solidFill>
            <a:srgbClr val="FBFBFB">
              <a:alpha val="45098"/>
            </a:srgbClr>
          </a:solidFill>
          <a:ln w="6350" cap="rnd" cmpd="sng" algn="ctr">
            <a:solidFill>
              <a:srgbClr val="FFFFFF">
                <a:alpha val="100000"/>
              </a:srgbClr>
            </a:solidFill>
            <a:prstDash val="solid"/>
          </a:ln>
          <a:effectLst>
            <a:outerShdw blurRad="25400" dist="25400" dir="3300000" sx="96000" sy="96000" algn="tl" rotWithShape="0">
              <a:schemeClr val="bg2">
                <a:shade val="90000"/>
                <a:satMod val="200000"/>
                <a:alpha val="40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0" name="流程图: 过程 9"/>
          <p:cNvSpPr/>
          <p:nvPr/>
        </p:nvSpPr>
        <p:spPr>
          <a:xfrm rot="2103354" flipH="1">
            <a:off x="5003667" y="936786"/>
            <a:ext cx="649224" cy="204310"/>
          </a:xfrm>
          <a:prstGeom prst="flowChartProcess">
            <a:avLst/>
          </a:prstGeom>
          <a:solidFill>
            <a:srgbClr val="FBFBFB">
              <a:alpha val="45098"/>
            </a:srgbClr>
          </a:solidFill>
          <a:ln w="6350" cap="rnd" cmpd="sng" algn="ctr">
            <a:solidFill>
              <a:srgbClr val="FFFFFF">
                <a:alpha val="100000"/>
              </a:srgbClr>
            </a:solidFill>
            <a:prstDash val="solid"/>
          </a:ln>
          <a:effectLst>
            <a:outerShdw blurRad="25400" dist="25400" dir="3300000" sx="96000" sy="96000" algn="tl" rotWithShape="0">
              <a:schemeClr val="bg2">
                <a:alpha val="20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4" name="文本占位符 3"/>
          <p:cNvSpPr>
            <a:spLocks noGrp="1"/>
          </p:cNvSpPr>
          <p:nvPr>
            <p:ph type="body" sz="half" idx="2"/>
          </p:nvPr>
        </p:nvSpPr>
        <p:spPr>
          <a:xfrm>
            <a:off x="838200" y="4800600"/>
            <a:ext cx="4419600" cy="762000"/>
          </a:xfrm>
        </p:spPr>
        <p:txBody>
          <a:bodyPr anchor="ctr"/>
          <a:lstStyle>
            <a:lvl1pPr marL="0" indent="0" algn="l">
              <a:lnSpc>
                <a:spcPts val="1600"/>
              </a:lnSpc>
              <a:spcBef>
                <a:spcPts val="0"/>
              </a:spcBef>
              <a:buNone/>
              <a:defRPr sz="1400">
                <a:solidFill>
                  <a:srgbClr val="777777"/>
                </a:solidFill>
              </a:defRPr>
            </a:lvl1pPr>
            <a:lvl2pPr>
              <a:defRPr sz="1200"/>
            </a:lvl2pPr>
            <a:lvl3pPr>
              <a:defRPr sz="1000"/>
            </a:lvl3pPr>
            <a:lvl4pPr>
              <a:defRPr sz="900"/>
            </a:lvl4pPr>
            <a:lvl5pPr>
              <a:defRPr sz="900"/>
            </a:lvl5pPr>
            <a:extLst/>
          </a:lstStyle>
          <a:p>
            <a:pPr lvl="0" eaLnBrk="1" latinLnBrk="0" hangingPunct="1"/>
            <a:r>
              <a:rPr kumimoji="0" lang="zh-CN" altLang="en-US" smtClean="0"/>
              <a:t>单击此处编辑母版文本样式</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饼形 6"/>
          <p:cNvSpPr/>
          <p:nvPr/>
        </p:nvSpPr>
        <p:spPr>
          <a:xfrm>
            <a:off x="-815927" y="-815922"/>
            <a:ext cx="1638887" cy="1638887"/>
          </a:xfrm>
          <a:prstGeom prst="pie">
            <a:avLst>
              <a:gd name="adj1" fmla="val 0"/>
              <a:gd name="adj2" fmla="val 5402120"/>
            </a:avLst>
          </a:prstGeom>
          <a:solidFill>
            <a:schemeClr val="bg2">
              <a:tint val="18000"/>
              <a:satMod val="220000"/>
              <a:alpha val="33000"/>
            </a:schemeClr>
          </a:solidFill>
          <a:ln w="3175" cap="rnd" cmpd="sng" algn="ctr">
            <a:solidFill>
              <a:schemeClr val="bg2">
                <a:shade val="70000"/>
                <a:satMod val="200000"/>
                <a:alpha val="100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8" name="椭圆 7"/>
          <p:cNvSpPr/>
          <p:nvPr/>
        </p:nvSpPr>
        <p:spPr>
          <a:xfrm>
            <a:off x="168816" y="21102"/>
            <a:ext cx="1702191" cy="1702191"/>
          </a:xfrm>
          <a:prstGeom prst="ellipse">
            <a:avLst/>
          </a:prstGeom>
          <a:noFill/>
          <a:ln w="27305" cap="rnd" cmpd="sng" algn="ctr">
            <a:solidFill>
              <a:schemeClr val="bg2">
                <a:tint val="45000"/>
                <a:satMod val="325000"/>
                <a:alpha val="100000"/>
              </a:schemeClr>
            </a:solidFill>
            <a:prstDash val="solid"/>
          </a:ln>
          <a:effectLst>
            <a:outerShdw blurRad="25400" dist="25400" dir="5400000" algn="tl" rotWithShape="0">
              <a:schemeClr val="bg2">
                <a:shade val="50000"/>
                <a:satMod val="150000"/>
                <a:alpha val="8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1" name="同心圆 10"/>
          <p:cNvSpPr/>
          <p:nvPr/>
        </p:nvSpPr>
        <p:spPr>
          <a:xfrm rot="2315675">
            <a:off x="182881" y="1055077"/>
            <a:ext cx="1125717" cy="1102624"/>
          </a:xfrm>
          <a:prstGeom prst="donut">
            <a:avLst>
              <a:gd name="adj" fmla="val 11833"/>
            </a:avLst>
          </a:prstGeom>
          <a:gradFill rotWithShape="1">
            <a:gsLst>
              <a:gs pos="0">
                <a:schemeClr val="bg2">
                  <a:tint val="10000"/>
                  <a:shade val="99000"/>
                  <a:satMod val="355000"/>
                  <a:alpha val="70000"/>
                </a:schemeClr>
              </a:gs>
              <a:gs pos="70000">
                <a:schemeClr val="bg2">
                  <a:tint val="6000"/>
                  <a:shade val="100000"/>
                  <a:satMod val="400000"/>
                  <a:alpha val="55000"/>
                </a:schemeClr>
              </a:gs>
              <a:gs pos="100000">
                <a:schemeClr val="bg2">
                  <a:tint val="100000"/>
                  <a:shade val="75000"/>
                  <a:satMod val="370000"/>
                  <a:alpha val="60000"/>
                </a:schemeClr>
              </a:gs>
            </a:gsLst>
            <a:path path="circle">
              <a:fillToRect l="-407500" t="-50000" r="507500" b="150000"/>
            </a:path>
          </a:gradFill>
          <a:ln w="7350" cap="rnd" cmpd="sng" algn="ctr">
            <a:solidFill>
              <a:schemeClr val="bg2">
                <a:shade val="60000"/>
                <a:satMod val="220000"/>
                <a:alpha val="100000"/>
              </a:schemeClr>
            </a:solidFill>
            <a:prstDash val="solid"/>
          </a:ln>
          <a:effectLst>
            <a:outerShdw blurRad="12700" dist="15000" dir="4500000" algn="tl" rotWithShape="0">
              <a:schemeClr val="bg2">
                <a:shade val="10000"/>
                <a:satMod val="200000"/>
                <a:alpha val="3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2" name="矩形 11"/>
          <p:cNvSpPr/>
          <p:nvPr/>
        </p:nvSpPr>
        <p:spPr>
          <a:xfrm>
            <a:off x="1012873" y="-54"/>
            <a:ext cx="8131127" cy="6858054"/>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5" name="标题占位符 4"/>
          <p:cNvSpPr>
            <a:spLocks noGrp="1"/>
          </p:cNvSpPr>
          <p:nvPr>
            <p:ph type="title"/>
          </p:nvPr>
        </p:nvSpPr>
        <p:spPr>
          <a:xfrm>
            <a:off x="1435608" y="274638"/>
            <a:ext cx="7498080" cy="1143000"/>
          </a:xfrm>
          <a:prstGeom prst="rect">
            <a:avLst/>
          </a:prstGeom>
        </p:spPr>
        <p:txBody>
          <a:bodyPr anchor="ctr">
            <a:normAutofit/>
          </a:bodyPr>
          <a:lstStyle>
            <a:extLst/>
          </a:lstStyle>
          <a:p>
            <a:r>
              <a:rPr kumimoji="0" lang="zh-CN" altLang="en-US" smtClean="0"/>
              <a:t>单击此处编辑母版标题样式</a:t>
            </a:r>
            <a:endParaRPr kumimoji="0" lang="en-US"/>
          </a:p>
        </p:txBody>
      </p:sp>
      <p:sp>
        <p:nvSpPr>
          <p:cNvPr id="9" name="文本占位符 8"/>
          <p:cNvSpPr>
            <a:spLocks noGrp="1"/>
          </p:cNvSpPr>
          <p:nvPr>
            <p:ph type="body" idx="1"/>
          </p:nvPr>
        </p:nvSpPr>
        <p:spPr>
          <a:xfrm>
            <a:off x="1435608" y="1447800"/>
            <a:ext cx="7498080" cy="4800600"/>
          </a:xfrm>
          <a:prstGeom prst="rect">
            <a:avLst/>
          </a:prstGeom>
        </p:spPr>
        <p:txBody>
          <a:bodyPr>
            <a:normAutofit/>
          </a:bodyPr>
          <a:lstStyle>
            <a:extLst/>
          </a:lstStyle>
          <a:p>
            <a:pPr lvl="0" eaLnBrk="1" latinLnBrk="0" hangingPunct="1"/>
            <a:r>
              <a:rPr kumimoji="0" lang="zh-CN" altLang="en-US" smtClean="0"/>
              <a:t>单击此处编辑母版文本样式</a:t>
            </a:r>
          </a:p>
          <a:p>
            <a:pPr lvl="1" eaLnBrk="1" latinLnBrk="0" hangingPunct="1"/>
            <a:r>
              <a:rPr kumimoji="0" lang="zh-CN" altLang="en-US" smtClean="0"/>
              <a:t>第二级</a:t>
            </a:r>
          </a:p>
          <a:p>
            <a:pPr lvl="2" eaLnBrk="1" latinLnBrk="0" hangingPunct="1"/>
            <a:r>
              <a:rPr kumimoji="0" lang="zh-CN" altLang="en-US" smtClean="0"/>
              <a:t>第三级</a:t>
            </a:r>
          </a:p>
          <a:p>
            <a:pPr lvl="3" eaLnBrk="1" latinLnBrk="0" hangingPunct="1"/>
            <a:r>
              <a:rPr kumimoji="0" lang="zh-CN" altLang="en-US" smtClean="0"/>
              <a:t>第四级</a:t>
            </a:r>
          </a:p>
          <a:p>
            <a:pPr lvl="4" eaLnBrk="1" latinLnBrk="0" hangingPunct="1"/>
            <a:r>
              <a:rPr kumimoji="0" lang="zh-CN" altLang="en-US" smtClean="0"/>
              <a:t>第五级</a:t>
            </a:r>
            <a:endParaRPr kumimoji="0" lang="en-US"/>
          </a:p>
        </p:txBody>
      </p:sp>
      <p:sp>
        <p:nvSpPr>
          <p:cNvPr id="24" name="日期占位符 23"/>
          <p:cNvSpPr>
            <a:spLocks noGrp="1"/>
          </p:cNvSpPr>
          <p:nvPr>
            <p:ph type="dt" sz="half" idx="2"/>
          </p:nvPr>
        </p:nvSpPr>
        <p:spPr>
          <a:xfrm>
            <a:off x="3581400" y="6305550"/>
            <a:ext cx="2133600" cy="476250"/>
          </a:xfrm>
          <a:prstGeom prst="rect">
            <a:avLst/>
          </a:prstGeom>
        </p:spPr>
        <p:txBody>
          <a:bodyPr anchor="b"/>
          <a:lstStyle>
            <a:lvl1pPr algn="r" eaLnBrk="1" latinLnBrk="0" hangingPunct="1">
              <a:defRPr kumimoji="0" sz="1200">
                <a:solidFill>
                  <a:schemeClr val="bg2">
                    <a:shade val="50000"/>
                    <a:satMod val="200000"/>
                  </a:schemeClr>
                </a:solidFill>
              </a:defRPr>
            </a:lvl1pPr>
            <a:extLst/>
          </a:lstStyle>
          <a:p>
            <a:fld id="{530820CF-B880-4189-942D-D702A7CBA730}" type="datetimeFigureOut">
              <a:rPr lang="zh-CN" altLang="en-US" smtClean="0"/>
              <a:pPr/>
              <a:t>2010-9-27</a:t>
            </a:fld>
            <a:endParaRPr lang="zh-CN" altLang="en-US"/>
          </a:p>
        </p:txBody>
      </p:sp>
      <p:sp>
        <p:nvSpPr>
          <p:cNvPr id="10" name="页脚占位符 9"/>
          <p:cNvSpPr>
            <a:spLocks noGrp="1"/>
          </p:cNvSpPr>
          <p:nvPr>
            <p:ph type="ftr" sz="quarter" idx="3"/>
          </p:nvPr>
        </p:nvSpPr>
        <p:spPr>
          <a:xfrm>
            <a:off x="5715000" y="6305550"/>
            <a:ext cx="2895600" cy="476250"/>
          </a:xfrm>
          <a:prstGeom prst="rect">
            <a:avLst/>
          </a:prstGeom>
        </p:spPr>
        <p:txBody>
          <a:bodyPr anchor="b"/>
          <a:lstStyle>
            <a:lvl1pPr eaLnBrk="1" latinLnBrk="0" hangingPunct="1">
              <a:defRPr kumimoji="0" sz="1200">
                <a:solidFill>
                  <a:schemeClr val="bg2">
                    <a:shade val="50000"/>
                    <a:satMod val="200000"/>
                  </a:schemeClr>
                </a:solidFill>
                <a:effectLst/>
              </a:defRPr>
            </a:lvl1pPr>
            <a:extLst/>
          </a:lstStyle>
          <a:p>
            <a:endParaRPr lang="zh-CN" altLang="en-US"/>
          </a:p>
        </p:txBody>
      </p:sp>
      <p:sp>
        <p:nvSpPr>
          <p:cNvPr id="22" name="灯片编号占位符 21"/>
          <p:cNvSpPr>
            <a:spLocks noGrp="1"/>
          </p:cNvSpPr>
          <p:nvPr>
            <p:ph type="sldNum" sz="quarter" idx="4"/>
          </p:nvPr>
        </p:nvSpPr>
        <p:spPr>
          <a:xfrm>
            <a:off x="8613648" y="6305550"/>
            <a:ext cx="457200" cy="476250"/>
          </a:xfrm>
          <a:prstGeom prst="rect">
            <a:avLst/>
          </a:prstGeom>
        </p:spPr>
        <p:txBody>
          <a:bodyPr anchor="b"/>
          <a:lstStyle>
            <a:lvl1pPr algn="ctr" eaLnBrk="1" latinLnBrk="0" hangingPunct="1">
              <a:defRPr kumimoji="0" sz="1200">
                <a:solidFill>
                  <a:schemeClr val="bg2">
                    <a:shade val="50000"/>
                    <a:satMod val="200000"/>
                  </a:schemeClr>
                </a:solidFill>
                <a:effectLst/>
              </a:defRPr>
            </a:lvl1pPr>
            <a:extLst/>
          </a:lstStyle>
          <a:p>
            <a:fld id="{0C913308-F349-4B6D-A68A-DD1791B4A57B}" type="slidenum">
              <a:rPr lang="zh-CN" altLang="en-US" smtClean="0"/>
              <a:pPr/>
              <a:t>‹#›</a:t>
            </a:fld>
            <a:endParaRPr lang="zh-CN" altLang="en-US"/>
          </a:p>
        </p:txBody>
      </p:sp>
      <p:sp>
        <p:nvSpPr>
          <p:cNvPr id="15" name="矩形 14"/>
          <p:cNvSpPr/>
          <p:nvPr/>
        </p:nvSpPr>
        <p:spPr bwMode="invGray">
          <a:xfrm>
            <a:off x="1014984" y="-54"/>
            <a:ext cx="73152"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l" rtl="0" eaLnBrk="1" latinLnBrk="0" hangingPunct="1">
        <a:spcBef>
          <a:spcPct val="0"/>
        </a:spcBef>
        <a:buNone/>
        <a:defRPr kumimoji="0" sz="4300" kern="1200">
          <a:solidFill>
            <a:schemeClr val="tx2">
              <a:satMod val="130000"/>
            </a:schemeClr>
          </a:solidFill>
          <a:effectLst>
            <a:outerShdw blurRad="50000" dist="30000" dir="5400000" algn="tl" rotWithShape="0">
              <a:srgbClr val="000000">
                <a:alpha val="30000"/>
              </a:srgbClr>
            </a:outerShdw>
          </a:effectLst>
          <a:latin typeface="+mj-lt"/>
          <a:ea typeface="+mj-ea"/>
          <a:cs typeface="+mj-cs"/>
        </a:defRPr>
      </a:lvl1pPr>
      <a:extLst/>
    </p:titleStyle>
    <p:bodyStyle>
      <a:lvl1pPr marL="365760" indent="-283464" algn="l" rtl="0" eaLnBrk="1" latinLnBrk="0" hangingPunct="1">
        <a:lnSpc>
          <a:spcPct val="100000"/>
        </a:lnSpc>
        <a:spcBef>
          <a:spcPts val="600"/>
        </a:spcBef>
        <a:buClr>
          <a:schemeClr val="accent1"/>
        </a:buClr>
        <a:buSzPct val="80000"/>
        <a:buFont typeface="Wingdings 2"/>
        <a:buChar char=""/>
        <a:defRPr kumimoji="0" sz="3200" kern="1200">
          <a:solidFill>
            <a:schemeClr val="tx1"/>
          </a:solidFill>
          <a:latin typeface="+mn-lt"/>
          <a:ea typeface="+mn-ea"/>
          <a:cs typeface="+mn-cs"/>
        </a:defRPr>
      </a:lvl1pPr>
      <a:lvl2pPr marL="640080" indent="-237744" algn="l" rtl="0" eaLnBrk="1" latinLnBrk="0" hangingPunct="1">
        <a:lnSpc>
          <a:spcPct val="100000"/>
        </a:lnSpc>
        <a:spcBef>
          <a:spcPts val="550"/>
        </a:spcBef>
        <a:buClr>
          <a:schemeClr val="accent1"/>
        </a:buClr>
        <a:buFont typeface="Verdana"/>
        <a:buChar char="◦"/>
        <a:defRPr kumimoji="0" sz="2800" kern="1200">
          <a:solidFill>
            <a:schemeClr val="tx1"/>
          </a:solidFill>
          <a:latin typeface="+mn-lt"/>
          <a:ea typeface="+mn-ea"/>
          <a:cs typeface="+mn-cs"/>
        </a:defRPr>
      </a:lvl2pPr>
      <a:lvl3pPr marL="886968" indent="-228600" algn="l" rtl="0" eaLnBrk="1" latinLnBrk="0" hangingPunct="1">
        <a:lnSpc>
          <a:spcPct val="100000"/>
        </a:lnSpc>
        <a:spcBef>
          <a:spcPct val="20000"/>
        </a:spcBef>
        <a:buClr>
          <a:schemeClr val="accent2"/>
        </a:buClr>
        <a:buFont typeface="Wingdings 2"/>
        <a:buChar char=""/>
        <a:defRPr kumimoji="0" sz="2400" kern="1200">
          <a:solidFill>
            <a:schemeClr val="tx1"/>
          </a:solidFill>
          <a:latin typeface="+mn-lt"/>
          <a:ea typeface="+mn-ea"/>
          <a:cs typeface="+mn-cs"/>
        </a:defRPr>
      </a:lvl3pPr>
      <a:lvl4pPr marL="1097280" indent="-173736" algn="l" rtl="0" eaLnBrk="1" latinLnBrk="0" hangingPunct="1">
        <a:lnSpc>
          <a:spcPct val="100000"/>
        </a:lnSpc>
        <a:spcBef>
          <a:spcPct val="20000"/>
        </a:spcBef>
        <a:buClr>
          <a:schemeClr val="accent3"/>
        </a:buClr>
        <a:buFont typeface="Wingdings 2"/>
        <a:buChar char=""/>
        <a:defRPr kumimoji="0" sz="2000" kern="1200">
          <a:solidFill>
            <a:schemeClr val="tx1"/>
          </a:solidFill>
          <a:latin typeface="+mn-lt"/>
          <a:ea typeface="+mn-ea"/>
          <a:cs typeface="+mn-cs"/>
        </a:defRPr>
      </a:lvl4pPr>
      <a:lvl5pPr marL="1298448" indent="-182880" algn="l" rtl="0" eaLnBrk="1" latinLnBrk="0" hangingPunct="1">
        <a:lnSpc>
          <a:spcPct val="100000"/>
        </a:lnSpc>
        <a:spcBef>
          <a:spcPct val="20000"/>
        </a:spcBef>
        <a:buClr>
          <a:schemeClr val="accent4"/>
        </a:buClr>
        <a:buFont typeface="Wingdings 2"/>
        <a:buChar char=""/>
        <a:defRPr kumimoji="0" sz="2000" kern="1200">
          <a:solidFill>
            <a:schemeClr val="tx1"/>
          </a:solidFill>
          <a:latin typeface="+mn-lt"/>
          <a:ea typeface="+mn-ea"/>
          <a:cs typeface="+mn-cs"/>
        </a:defRPr>
      </a:lvl5pPr>
      <a:lvl6pPr marL="1508760" indent="-182880" algn="l" rtl="0" eaLnBrk="1" latinLnBrk="0" hangingPunct="1">
        <a:lnSpc>
          <a:spcPct val="100000"/>
        </a:lnSpc>
        <a:spcBef>
          <a:spcPct val="20000"/>
        </a:spcBef>
        <a:buClr>
          <a:schemeClr val="accent5"/>
        </a:buClr>
        <a:buFont typeface="Wingdings 2"/>
        <a:buChar char=""/>
        <a:defRPr kumimoji="0" sz="2000" kern="1200">
          <a:solidFill>
            <a:schemeClr val="tx1"/>
          </a:solidFill>
          <a:latin typeface="+mn-lt"/>
          <a:ea typeface="+mn-ea"/>
          <a:cs typeface="+mn-cs"/>
        </a:defRPr>
      </a:lvl6pPr>
      <a:lvl7pPr marL="171907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7pPr>
      <a:lvl8pPr marL="1920240"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8pPr>
      <a:lvl9pPr marL="213055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Layout" Target="../slideLayouts/slideLayout2.xml"/><Relationship Id="rId1" Type="http://schemas.openxmlformats.org/officeDocument/2006/relationships/vmlDrawing" Target="../drawings/vmlDrawing1.vml"/><Relationship Id="rId4" Type="http://schemas.openxmlformats.org/officeDocument/2006/relationships/oleObject" Target="../embeddings/oleObject1.bin"/></Relationships>
</file>

<file path=ppt/slides/_rels/slide11.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slideLayout" Target="../slideLayouts/slideLayout2.xml"/><Relationship Id="rId1" Type="http://schemas.openxmlformats.org/officeDocument/2006/relationships/vmlDrawing" Target="../drawings/vmlDrawing2.vml"/><Relationship Id="rId6" Type="http://schemas.openxmlformats.org/officeDocument/2006/relationships/oleObject" Target="../embeddings/oleObject4.bin"/><Relationship Id="rId5" Type="http://schemas.openxmlformats.org/officeDocument/2006/relationships/oleObject" Target="../embeddings/oleObject3.bin"/><Relationship Id="rId4" Type="http://schemas.openxmlformats.org/officeDocument/2006/relationships/oleObject" Target="../embeddings/oleObject2.bin"/></Relationships>
</file>

<file path=ppt/slides/_rels/slide13.xml.rels><?xml version="1.0" encoding="UTF-8" standalone="yes"?>
<Relationships xmlns="http://schemas.openxmlformats.org/package/2006/relationships"><Relationship Id="rId3" Type="http://schemas.openxmlformats.org/officeDocument/2006/relationships/hyperlink" Target="http://www.cdblp.cn/author/%E7%8E%8B%E6%B4%81%E8%90%8D" TargetMode="External"/><Relationship Id="rId2" Type="http://schemas.openxmlformats.org/officeDocument/2006/relationships/hyperlink" Target="http://www.cdblp.cn/author/%E9%97%AB%E5%B7%A7%E8%8A%9D" TargetMode="External"/><Relationship Id="rId1" Type="http://schemas.openxmlformats.org/officeDocument/2006/relationships/slideLayout" Target="../slideLayouts/slideLayout2.xml"/><Relationship Id="rId6" Type="http://schemas.openxmlformats.org/officeDocument/2006/relationships/hyperlink" Target="http://www.cdblp.cn/journal/%E8%BD%AF%E4%BB%B6%E5%AD%A6%E6%8A%A5/2009/%E5%A2%9E%E5%88%8A" TargetMode="External"/><Relationship Id="rId5" Type="http://schemas.openxmlformats.org/officeDocument/2006/relationships/hyperlink" Target="http://www.cdblp.cn/journal/%E8%BD%AF%E4%BB%B6%E5%AD%A6%E6%8A%A5" TargetMode="External"/><Relationship Id="rId4" Type="http://schemas.openxmlformats.org/officeDocument/2006/relationships/hyperlink" Target="http://www.cdblp.cn/conference/%E7%AC%AC%E4%BA%8C%E5%8D%81%E5%85%AD%E5%B1%8A%E4%B8%AD%E5%9B%BD%E6%95%B0%E6%8D%AE%E5%BA%93%E5%AD%A6%E6%9C%AF%E4%BC%9A%E8%AE%AE" TargetMode="Externa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hyperlink" Target="http://www.ece.iit.edu/~ubisec/index.html" TargetMode="External"/><Relationship Id="rId2" Type="http://schemas.openxmlformats.org/officeDocument/2006/relationships/hyperlink" Target="http://www.informatik.uni-trier.de/~ley/db/conf/iwqos/index.html" TargetMode="Externa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8" Type="http://schemas.openxmlformats.org/officeDocument/2006/relationships/hyperlink" Target="http://www.informatik.uni-trier.de/~ley/db/conf/infocom/infocom2010.html#LiWWCRL10" TargetMode="External"/><Relationship Id="rId13" Type="http://schemas.openxmlformats.org/officeDocument/2006/relationships/hyperlink" Target="http://www.informatik.uni-trier.de/~ley/db/conf/esorics/esorics2009.html#WangWLRL09" TargetMode="External"/><Relationship Id="rId3" Type="http://schemas.openxmlformats.org/officeDocument/2006/relationships/hyperlink" Target="http://www.informatik.uni-trier.de/~ley/db/indices/a-tree/w/Wang:Qian.html" TargetMode="External"/><Relationship Id="rId7" Type="http://schemas.openxmlformats.org/officeDocument/2006/relationships/hyperlink" Target="http://www.informatik.uni-trier.de/~ley/db/indices/a-tree/l/Lou:Wenjing.html" TargetMode="External"/><Relationship Id="rId12" Type="http://schemas.openxmlformats.org/officeDocument/2006/relationships/hyperlink" Target="http://www.informatik.uni-trier.de/~ley/db/conf/infocom/infocom2010.html#YuWRL10" TargetMode="External"/><Relationship Id="rId2" Type="http://schemas.openxmlformats.org/officeDocument/2006/relationships/hyperlink" Target="http://www.informatik.uni-trier.de/~ley/db/indices/a-tree/l/Li:Jin.html" TargetMode="External"/><Relationship Id="rId1" Type="http://schemas.openxmlformats.org/officeDocument/2006/relationships/slideLayout" Target="../slideLayouts/slideLayout2.xml"/><Relationship Id="rId6" Type="http://schemas.openxmlformats.org/officeDocument/2006/relationships/hyperlink" Target="http://www.informatik.uni-trier.de/~ley/db/indices/a-tree/r/Ren:Kui.html" TargetMode="External"/><Relationship Id="rId11" Type="http://schemas.openxmlformats.org/officeDocument/2006/relationships/hyperlink" Target="http://www.informatik.uni-trier.de/~ley/db/indices/a-tree/y/Yu:Shucheng.html" TargetMode="External"/><Relationship Id="rId5" Type="http://schemas.openxmlformats.org/officeDocument/2006/relationships/hyperlink" Target="http://www.informatik.uni-trier.de/~ley/db/indices/a-tree/c/Cao:Ning.html" TargetMode="External"/><Relationship Id="rId10" Type="http://schemas.openxmlformats.org/officeDocument/2006/relationships/hyperlink" Target="http://www.informatik.uni-trier.de/~ley/db/conf/icdcs/icdcs2010.html#WangCLRL10" TargetMode="External"/><Relationship Id="rId4" Type="http://schemas.openxmlformats.org/officeDocument/2006/relationships/hyperlink" Target="http://www.informatik.uni-trier.de/~ley/db/indices/a-tree/w/Wang:Cong.html" TargetMode="External"/><Relationship Id="rId9" Type="http://schemas.openxmlformats.org/officeDocument/2006/relationships/hyperlink" Target="http://www.informatik.uni-trier.de/~ley/db/conf/infocom/infocom2010.html#WangWRL10" TargetMode="Externa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1403648" y="836712"/>
            <a:ext cx="7406640" cy="1224136"/>
          </a:xfrm>
        </p:spPr>
        <p:txBody>
          <a:bodyPr>
            <a:normAutofit fontScale="90000"/>
          </a:bodyPr>
          <a:lstStyle/>
          <a:p>
            <a:pPr algn="ctr"/>
            <a:r>
              <a:rPr lang="en-US" altLang="zh-CN" dirty="0" smtClean="0"/>
              <a:t/>
            </a:r>
            <a:br>
              <a:rPr lang="en-US" altLang="zh-CN" dirty="0" smtClean="0"/>
            </a:br>
            <a:r>
              <a:rPr lang="en-US" altLang="zh-CN" dirty="0" smtClean="0"/>
              <a:t/>
            </a:r>
            <a:br>
              <a:rPr lang="en-US" altLang="zh-CN" dirty="0" smtClean="0"/>
            </a:br>
            <a:r>
              <a:rPr lang="en-US" altLang="zh-CN" dirty="0" smtClean="0"/>
              <a:t/>
            </a:r>
            <a:br>
              <a:rPr lang="en-US" altLang="zh-CN" dirty="0" smtClean="0"/>
            </a:br>
            <a:r>
              <a:rPr lang="zh-CN" altLang="en-US" dirty="0" smtClean="0"/>
              <a:t>数据完整性报告</a:t>
            </a:r>
            <a:endParaRPr lang="zh-CN" altLang="en-US" dirty="0"/>
          </a:p>
        </p:txBody>
      </p:sp>
      <p:sp>
        <p:nvSpPr>
          <p:cNvPr id="3" name="副标题 2"/>
          <p:cNvSpPr>
            <a:spLocks noGrp="1"/>
          </p:cNvSpPr>
          <p:nvPr>
            <p:ph type="subTitle" idx="1"/>
          </p:nvPr>
        </p:nvSpPr>
        <p:spPr>
          <a:xfrm>
            <a:off x="1403648" y="4653136"/>
            <a:ext cx="7406640" cy="1752600"/>
          </a:xfrm>
        </p:spPr>
        <p:txBody>
          <a:bodyPr/>
          <a:lstStyle/>
          <a:p>
            <a:pPr algn="r"/>
            <a:r>
              <a:rPr lang="zh-CN" altLang="en-US" dirty="0" smtClean="0"/>
              <a:t>报告人：李琳</a:t>
            </a:r>
            <a:endParaRPr lang="zh-CN" altLang="en-US"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en-US" altLang="zh-CN" dirty="0" smtClean="0"/>
              <a:t>Ensuring Cloud Data Storage </a:t>
            </a:r>
            <a:endParaRPr lang="zh-CN" altLang="en-US" dirty="0"/>
          </a:p>
        </p:txBody>
      </p:sp>
      <p:sp>
        <p:nvSpPr>
          <p:cNvPr id="3" name="内容占位符 2"/>
          <p:cNvSpPr>
            <a:spLocks noGrp="1"/>
          </p:cNvSpPr>
          <p:nvPr>
            <p:ph idx="1"/>
          </p:nvPr>
        </p:nvSpPr>
        <p:spPr>
          <a:xfrm>
            <a:off x="1403648" y="3789040"/>
            <a:ext cx="7498080" cy="3068960"/>
          </a:xfrm>
        </p:spPr>
        <p:txBody>
          <a:bodyPr>
            <a:normAutofit/>
          </a:bodyPr>
          <a:lstStyle/>
          <a:p>
            <a:r>
              <a:rPr lang="zh-CN" altLang="en-US" sz="2800" dirty="0" smtClean="0"/>
              <a:t>本文使用</a:t>
            </a:r>
            <a:r>
              <a:rPr lang="en-US" altLang="zh-CN" sz="2800" dirty="0" smtClean="0"/>
              <a:t>RS</a:t>
            </a:r>
            <a:r>
              <a:rPr lang="zh-CN" altLang="en-US" sz="2800" dirty="0" smtClean="0"/>
              <a:t>编码，将数据文件</a:t>
            </a:r>
            <a:r>
              <a:rPr lang="en-US" altLang="zh-CN" sz="2800" dirty="0" smtClean="0"/>
              <a:t>F</a:t>
            </a:r>
            <a:r>
              <a:rPr lang="zh-CN" altLang="en-US" sz="2800" dirty="0" smtClean="0"/>
              <a:t>的冗余副本放到</a:t>
            </a:r>
            <a:r>
              <a:rPr lang="en-US" altLang="zh-CN" sz="2800" dirty="0" smtClean="0"/>
              <a:t>n=</a:t>
            </a:r>
            <a:r>
              <a:rPr lang="en-US" altLang="zh-CN" sz="2800" dirty="0" err="1" smtClean="0"/>
              <a:t>m+k</a:t>
            </a:r>
            <a:r>
              <a:rPr lang="zh-CN" altLang="en-US" sz="2800" dirty="0" smtClean="0"/>
              <a:t>个分布式服务器上，根据</a:t>
            </a:r>
            <a:r>
              <a:rPr lang="en-US" altLang="zh-CN" sz="2800" dirty="0" smtClean="0"/>
              <a:t>m</a:t>
            </a:r>
            <a:r>
              <a:rPr lang="zh-CN" altLang="en-US" sz="2800" dirty="0" smtClean="0"/>
              <a:t>个数据向量生成</a:t>
            </a:r>
            <a:r>
              <a:rPr lang="en-US" altLang="zh-CN" sz="2800" dirty="0" smtClean="0"/>
              <a:t>k</a:t>
            </a:r>
            <a:r>
              <a:rPr lang="zh-CN" altLang="en-US" sz="2800" dirty="0" smtClean="0"/>
              <a:t>个冗余等价向量，</a:t>
            </a:r>
            <a:r>
              <a:rPr lang="en-US" altLang="zh-CN" sz="2800" dirty="0" smtClean="0"/>
              <a:t>m</a:t>
            </a:r>
            <a:r>
              <a:rPr lang="zh-CN" altLang="en-US" sz="2800" dirty="0" smtClean="0"/>
              <a:t>个原始向量可以通过</a:t>
            </a:r>
            <a:r>
              <a:rPr lang="en-US" altLang="zh-CN" sz="2800" dirty="0" err="1" smtClean="0"/>
              <a:t>m+k</a:t>
            </a:r>
            <a:r>
              <a:rPr lang="zh-CN" altLang="en-US" sz="2800" dirty="0" smtClean="0"/>
              <a:t>中任意</a:t>
            </a:r>
            <a:r>
              <a:rPr lang="en-US" altLang="zh-CN" sz="2800" dirty="0" smtClean="0"/>
              <a:t>m</a:t>
            </a:r>
            <a:r>
              <a:rPr lang="zh-CN" altLang="en-US" sz="2800" dirty="0" smtClean="0"/>
              <a:t>个分部向量获得</a:t>
            </a:r>
            <a:endParaRPr lang="en-US" altLang="zh-CN" sz="2800" dirty="0" smtClean="0"/>
          </a:p>
          <a:p>
            <a:r>
              <a:rPr lang="zh-CN" altLang="en-US" sz="2800" dirty="0" smtClean="0"/>
              <a:t>等价向量通过信息分布矩阵矩阵</a:t>
            </a:r>
            <a:r>
              <a:rPr lang="en-US" altLang="zh-CN" sz="2800" dirty="0" smtClean="0"/>
              <a:t>A</a:t>
            </a:r>
            <a:r>
              <a:rPr lang="zh-CN" altLang="en-US" sz="2800" dirty="0" smtClean="0"/>
              <a:t>得到</a:t>
            </a:r>
            <a:endParaRPr lang="en-US" altLang="zh-CN" sz="2800" dirty="0" smtClean="0"/>
          </a:p>
          <a:p>
            <a:pPr>
              <a:buNone/>
            </a:pPr>
            <a:endParaRPr lang="zh-CN" altLang="en-US" dirty="0"/>
          </a:p>
        </p:txBody>
      </p:sp>
      <p:pic>
        <p:nvPicPr>
          <p:cNvPr id="5" name="Picture 2"/>
          <p:cNvPicPr>
            <a:picLocks noChangeAspect="1" noChangeArrowheads="1"/>
          </p:cNvPicPr>
          <p:nvPr/>
        </p:nvPicPr>
        <p:blipFill>
          <a:blip r:embed="rId3"/>
          <a:srcRect/>
          <a:stretch>
            <a:fillRect/>
          </a:stretch>
        </p:blipFill>
        <p:spPr bwMode="auto">
          <a:xfrm>
            <a:off x="1259632" y="1196752"/>
            <a:ext cx="7686675" cy="2609850"/>
          </a:xfrm>
          <a:prstGeom prst="rect">
            <a:avLst/>
          </a:prstGeom>
          <a:noFill/>
          <a:ln w="9525">
            <a:noFill/>
            <a:miter lim="800000"/>
            <a:headEnd/>
            <a:tailEnd/>
          </a:ln>
        </p:spPr>
      </p:pic>
      <p:graphicFrame>
        <p:nvGraphicFramePr>
          <p:cNvPr id="6" name="对象 5"/>
          <p:cNvGraphicFramePr>
            <a:graphicFrameLocks noChangeAspect="1"/>
          </p:cNvGraphicFramePr>
          <p:nvPr/>
        </p:nvGraphicFramePr>
        <p:xfrm>
          <a:off x="2051720" y="6021288"/>
          <a:ext cx="5760640" cy="836712"/>
        </p:xfrm>
        <a:graphic>
          <a:graphicData uri="http://schemas.openxmlformats.org/presentationml/2006/ole">
            <p:oleObj spid="_x0000_s4098" name="Equation" r:id="rId4" imgW="2666880" imgH="558720" progId="Equation.DSMT4">
              <p:embed/>
            </p:oleObj>
          </a:graphicData>
        </a:graphic>
      </p:graphicFrame>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dirty="0"/>
          </a:p>
        </p:txBody>
      </p:sp>
      <p:sp>
        <p:nvSpPr>
          <p:cNvPr id="3" name="内容占位符 2"/>
          <p:cNvSpPr>
            <a:spLocks noGrp="1"/>
          </p:cNvSpPr>
          <p:nvPr>
            <p:ph idx="1"/>
          </p:nvPr>
        </p:nvSpPr>
        <p:spPr>
          <a:xfrm>
            <a:off x="1645920" y="2780928"/>
            <a:ext cx="7498080" cy="4800600"/>
          </a:xfrm>
        </p:spPr>
        <p:txBody>
          <a:bodyPr/>
          <a:lstStyle/>
          <a:p>
            <a:endParaRPr lang="zh-CN" altLang="en-US" dirty="0" smtClean="0"/>
          </a:p>
          <a:p>
            <a:endParaRPr lang="zh-CN" altLang="en-US" dirty="0"/>
          </a:p>
        </p:txBody>
      </p:sp>
      <p:pic>
        <p:nvPicPr>
          <p:cNvPr id="5122" name="Picture 2"/>
          <p:cNvPicPr>
            <a:picLocks noChangeAspect="1" noChangeArrowheads="1"/>
          </p:cNvPicPr>
          <p:nvPr/>
        </p:nvPicPr>
        <p:blipFill>
          <a:blip r:embed="rId2"/>
          <a:srcRect/>
          <a:stretch>
            <a:fillRect/>
          </a:stretch>
        </p:blipFill>
        <p:spPr bwMode="auto">
          <a:xfrm>
            <a:off x="1259632" y="1268760"/>
            <a:ext cx="7668344" cy="3888432"/>
          </a:xfrm>
          <a:prstGeom prst="rect">
            <a:avLst/>
          </a:prstGeom>
          <a:noFill/>
          <a:ln w="9525">
            <a:noFill/>
            <a:miter lim="800000"/>
            <a:headEnd/>
            <a:tailEnd/>
          </a:ln>
        </p:spPr>
      </p:pic>
      <p:pic>
        <p:nvPicPr>
          <p:cNvPr id="26625" name="Picture 1" descr="C:\Documents and Settings\Administrator\Application Data\Tencent\Users\68833205\QQ\WinTemp\RichOle\)`MB8GDFSV(WD6]4X`}Z~LI.jpg"/>
          <p:cNvPicPr>
            <a:picLocks noChangeAspect="1" noChangeArrowheads="1"/>
          </p:cNvPicPr>
          <p:nvPr/>
        </p:nvPicPr>
        <p:blipFill>
          <a:blip r:embed="rId3"/>
          <a:srcRect/>
          <a:stretch>
            <a:fillRect/>
          </a:stretch>
        </p:blipFill>
        <p:spPr bwMode="auto">
          <a:xfrm>
            <a:off x="1979712" y="5229200"/>
            <a:ext cx="2228850" cy="771525"/>
          </a:xfrm>
          <a:prstGeom prst="rect">
            <a:avLst/>
          </a:prstGeom>
          <a:noFill/>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动态完整性校验</a:t>
            </a:r>
            <a:endParaRPr lang="zh-CN" altLang="en-US" dirty="0"/>
          </a:p>
        </p:txBody>
      </p:sp>
      <p:sp>
        <p:nvSpPr>
          <p:cNvPr id="3" name="内容占位符 2"/>
          <p:cNvSpPr>
            <a:spLocks noGrp="1"/>
          </p:cNvSpPr>
          <p:nvPr>
            <p:ph idx="1"/>
          </p:nvPr>
        </p:nvSpPr>
        <p:spPr>
          <a:xfrm>
            <a:off x="1331640" y="3789040"/>
            <a:ext cx="7498080" cy="3068960"/>
          </a:xfrm>
        </p:spPr>
        <p:txBody>
          <a:bodyPr>
            <a:normAutofit lnSpcReduction="10000"/>
          </a:bodyPr>
          <a:lstStyle/>
          <a:p>
            <a:r>
              <a:rPr lang="zh-CN" altLang="en-US" sz="2400" dirty="0" smtClean="0"/>
              <a:t>基于</a:t>
            </a:r>
            <a:r>
              <a:rPr lang="en-US" altLang="zh-CN" sz="2400" dirty="0" smtClean="0"/>
              <a:t>RS</a:t>
            </a:r>
            <a:r>
              <a:rPr lang="zh-CN" altLang="en-US" sz="2400" dirty="0" smtClean="0"/>
              <a:t>编码的线性特征，可以直接在等价数据块上进行更新，而不用检索未更新数据</a:t>
            </a:r>
            <a:endParaRPr lang="en-US" altLang="zh-CN" sz="2400" dirty="0" smtClean="0"/>
          </a:p>
          <a:p>
            <a:r>
              <a:rPr lang="zh-CN" altLang="en-US" sz="2400" dirty="0" smtClean="0"/>
              <a:t>同样，也可以不用检索未更新数据，修改令牌</a:t>
            </a:r>
            <a:endParaRPr lang="en-US" altLang="zh-CN" sz="2400" dirty="0" smtClean="0"/>
          </a:p>
          <a:p>
            <a:endParaRPr lang="en-US" altLang="zh-CN" sz="2400" dirty="0" smtClean="0"/>
          </a:p>
          <a:p>
            <a:endParaRPr lang="en-US" altLang="zh-CN" sz="2400" dirty="0" smtClean="0"/>
          </a:p>
          <a:p>
            <a:endParaRPr lang="en-US" altLang="zh-CN" sz="2400" dirty="0" smtClean="0"/>
          </a:p>
          <a:p>
            <a:r>
              <a:rPr lang="zh-CN" altLang="en-US" sz="2400" dirty="0" smtClean="0"/>
              <a:t>当</a:t>
            </a:r>
            <a:r>
              <a:rPr lang="zh-CN" altLang="en-US" dirty="0" smtClean="0"/>
              <a:t>                 </a:t>
            </a:r>
            <a:r>
              <a:rPr lang="zh-CN" altLang="en-US" sz="2400" dirty="0" smtClean="0"/>
              <a:t>时</a:t>
            </a:r>
            <a:r>
              <a:rPr lang="zh-CN" altLang="en-US" dirty="0" smtClean="0"/>
              <a:t>                    </a:t>
            </a:r>
            <a:endParaRPr lang="en-US" altLang="zh-CN" dirty="0" smtClean="0"/>
          </a:p>
          <a:p>
            <a:pPr lvl="1"/>
            <a:endParaRPr lang="en-US" altLang="zh-CN" dirty="0" smtClean="0"/>
          </a:p>
          <a:p>
            <a:pPr lvl="1"/>
            <a:endParaRPr lang="zh-CN" altLang="en-US" dirty="0"/>
          </a:p>
        </p:txBody>
      </p:sp>
      <p:pic>
        <p:nvPicPr>
          <p:cNvPr id="4" name="图片 3" descr="C:\Documents and Settings\Administrator\Application Data\Tencent\Users\68833205\QQ\WinTemp\RichOle\DJ3ZWYX[90ICLEG881ZZH]5.jpg"/>
          <p:cNvPicPr/>
          <p:nvPr/>
        </p:nvPicPr>
        <p:blipFill>
          <a:blip r:embed="rId3"/>
          <a:srcRect/>
          <a:stretch>
            <a:fillRect/>
          </a:stretch>
        </p:blipFill>
        <p:spPr bwMode="auto">
          <a:xfrm>
            <a:off x="1763688" y="1196752"/>
            <a:ext cx="6624736" cy="2448272"/>
          </a:xfrm>
          <a:prstGeom prst="rect">
            <a:avLst/>
          </a:prstGeom>
          <a:noFill/>
          <a:ln w="9525">
            <a:noFill/>
            <a:miter lim="800000"/>
            <a:headEnd/>
            <a:tailEnd/>
          </a:ln>
        </p:spPr>
      </p:pic>
      <p:graphicFrame>
        <p:nvGraphicFramePr>
          <p:cNvPr id="5" name="对象 4"/>
          <p:cNvGraphicFramePr>
            <a:graphicFrameLocks noChangeAspect="1"/>
          </p:cNvGraphicFramePr>
          <p:nvPr/>
        </p:nvGraphicFramePr>
        <p:xfrm>
          <a:off x="2267744" y="4941168"/>
          <a:ext cx="5976664" cy="720080"/>
        </p:xfrm>
        <a:graphic>
          <a:graphicData uri="http://schemas.openxmlformats.org/presentationml/2006/ole">
            <p:oleObj spid="_x0000_s6146" name="Equation" r:id="rId4" imgW="2857320" imgH="444240" progId="Equation.DSMT4">
              <p:embed/>
            </p:oleObj>
          </a:graphicData>
        </a:graphic>
      </p:graphicFrame>
      <p:graphicFrame>
        <p:nvGraphicFramePr>
          <p:cNvPr id="6" name="对象 5"/>
          <p:cNvGraphicFramePr>
            <a:graphicFrameLocks noChangeAspect="1"/>
          </p:cNvGraphicFramePr>
          <p:nvPr/>
        </p:nvGraphicFramePr>
        <p:xfrm>
          <a:off x="2195736" y="6237312"/>
          <a:ext cx="3240360" cy="410716"/>
        </p:xfrm>
        <a:graphic>
          <a:graphicData uri="http://schemas.openxmlformats.org/presentationml/2006/ole">
            <p:oleObj spid="_x0000_s6147" name="Equation" r:id="rId5" imgW="1892160" imgH="266400" progId="Equation.DSMT4">
              <p:embed/>
            </p:oleObj>
          </a:graphicData>
        </a:graphic>
      </p:graphicFrame>
      <p:graphicFrame>
        <p:nvGraphicFramePr>
          <p:cNvPr id="7" name="对象 6"/>
          <p:cNvGraphicFramePr>
            <a:graphicFrameLocks noChangeAspect="1"/>
          </p:cNvGraphicFramePr>
          <p:nvPr/>
        </p:nvGraphicFramePr>
        <p:xfrm>
          <a:off x="5868144" y="6165304"/>
          <a:ext cx="2592288" cy="504056"/>
        </p:xfrm>
        <a:graphic>
          <a:graphicData uri="http://schemas.openxmlformats.org/presentationml/2006/ole">
            <p:oleObj spid="_x0000_s6148" name="Equation" r:id="rId6" imgW="1612800" imgH="266400" progId="Equation.DSMT4">
              <p:embed/>
            </p:oleObj>
          </a:graphicData>
        </a:graphic>
      </p:graphicFrame>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en-US" altLang="zh-CN" b="1" dirty="0" smtClean="0"/>
              <a:t>DAS </a:t>
            </a:r>
            <a:r>
              <a:rPr lang="zh-CN" altLang="en-US" b="1" dirty="0" smtClean="0"/>
              <a:t>模式下基于密文分组索引的完整性验证</a:t>
            </a:r>
            <a:endParaRPr lang="en-US" altLang="zh-CN" b="1" dirty="0" smtClean="0"/>
          </a:p>
          <a:p>
            <a:pPr lvl="1">
              <a:buNone/>
            </a:pPr>
            <a:r>
              <a:rPr lang="zh-CN" altLang="en-US" dirty="0" smtClean="0"/>
              <a:t>杨平平</a:t>
            </a:r>
            <a:r>
              <a:rPr lang="en-US" altLang="zh-CN" dirty="0" smtClean="0"/>
              <a:t>, </a:t>
            </a:r>
            <a:r>
              <a:rPr lang="zh-CN" altLang="en-US" dirty="0" smtClean="0"/>
              <a:t>杜小勇</a:t>
            </a:r>
            <a:r>
              <a:rPr lang="en-US" altLang="zh-CN" dirty="0" smtClean="0"/>
              <a:t>, </a:t>
            </a:r>
            <a:r>
              <a:rPr lang="zh-CN" altLang="en-US" dirty="0" smtClean="0"/>
              <a:t>王洁萍</a:t>
            </a:r>
            <a:r>
              <a:rPr lang="en-US" altLang="zh-CN" dirty="0" smtClean="0"/>
              <a:t>.</a:t>
            </a:r>
            <a:r>
              <a:rPr lang="zh-CN" altLang="en-US" dirty="0" smtClean="0"/>
              <a:t>中国人民大学</a:t>
            </a:r>
            <a:endParaRPr lang="en-US" altLang="zh-CN" dirty="0" smtClean="0"/>
          </a:p>
          <a:p>
            <a:pPr lvl="1">
              <a:buNone/>
            </a:pPr>
            <a:r>
              <a:rPr lang="zh-CN" altLang="en-US" smtClean="0"/>
              <a:t>。提出一种建立在密文数据上的适用于动态数据库的完整性验证方法</a:t>
            </a:r>
            <a:endParaRPr lang="zh-CN" altLang="en-US" dirty="0" smtClean="0"/>
          </a:p>
          <a:p>
            <a:r>
              <a:rPr lang="zh-CN" altLang="en-US" dirty="0" smtClean="0"/>
              <a:t>相关论文</a:t>
            </a:r>
            <a:endParaRPr lang="en-US" altLang="zh-CN" dirty="0" smtClean="0"/>
          </a:p>
          <a:p>
            <a:pPr lvl="1">
              <a:buNone/>
            </a:pPr>
            <a:r>
              <a:rPr lang="zh-CN" altLang="en-US" sz="1800" dirty="0" smtClean="0">
                <a:hlinkClick r:id="rId2" action="ppaction://hlinkfile"/>
              </a:rPr>
              <a:t>闫巧芝</a:t>
            </a:r>
            <a:r>
              <a:rPr lang="zh-CN" altLang="en-US" sz="1800" dirty="0" smtClean="0"/>
              <a:t> </a:t>
            </a:r>
            <a:r>
              <a:rPr lang="zh-CN" altLang="en-US" sz="1800" dirty="0" smtClean="0">
                <a:hlinkClick r:id="rId3" action="ppaction://hlinkfile"/>
              </a:rPr>
              <a:t>王洁萍</a:t>
            </a:r>
            <a:r>
              <a:rPr lang="zh-CN" altLang="en-US" sz="1800" dirty="0" smtClean="0"/>
              <a:t> 杜小勇 </a:t>
            </a:r>
            <a:r>
              <a:rPr lang="en-US" altLang="zh-CN" sz="1800" dirty="0" smtClean="0"/>
              <a:t>. DAS</a:t>
            </a:r>
            <a:r>
              <a:rPr lang="zh-CN" altLang="en-US" sz="1800" dirty="0" smtClean="0"/>
              <a:t>下一种基于生成检测查询的数据有效性验证方法</a:t>
            </a:r>
            <a:r>
              <a:rPr lang="en-US" altLang="zh-CN" sz="1800" dirty="0" smtClean="0"/>
              <a:t>. </a:t>
            </a:r>
            <a:r>
              <a:rPr lang="zh-CN" altLang="en-US" sz="1800" dirty="0" smtClean="0">
                <a:hlinkClick r:id="rId4" action="ppaction://hlinkfile"/>
              </a:rPr>
              <a:t>第二十六届中国数据库学术会议</a:t>
            </a:r>
            <a:r>
              <a:rPr lang="en-US" altLang="zh-CN" sz="1800" dirty="0" smtClean="0"/>
              <a:t>, 2009,</a:t>
            </a:r>
            <a:r>
              <a:rPr lang="zh-CN" altLang="en-US" sz="1800" dirty="0" smtClean="0">
                <a:hlinkClick r:id="rId5" action="ppaction://hlinkfile"/>
              </a:rPr>
              <a:t>软件学报</a:t>
            </a:r>
            <a:r>
              <a:rPr lang="en-US" altLang="zh-CN" sz="1800" dirty="0" smtClean="0"/>
              <a:t>, </a:t>
            </a:r>
            <a:r>
              <a:rPr lang="zh-CN" altLang="en-US" sz="1800" dirty="0" smtClean="0">
                <a:hlinkClick r:id="rId6" action="ppaction://hlinkfile"/>
              </a:rPr>
              <a:t>增刊</a:t>
            </a:r>
            <a:endParaRPr lang="zh-CN" altLang="en-US" sz="1800" dirty="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fontScale="85000" lnSpcReduction="20000"/>
          </a:bodyPr>
          <a:lstStyle/>
          <a:p>
            <a:r>
              <a:rPr lang="zh-CN" altLang="en-US" dirty="0" smtClean="0"/>
              <a:t>在 </a:t>
            </a:r>
            <a:r>
              <a:rPr lang="en-US" altLang="zh-CN" dirty="0" smtClean="0"/>
              <a:t>DAS </a:t>
            </a:r>
            <a:r>
              <a:rPr lang="zh-CN" altLang="en-US" dirty="0" smtClean="0"/>
              <a:t>中</a:t>
            </a:r>
            <a:r>
              <a:rPr lang="en-US" altLang="zh-CN" dirty="0" smtClean="0"/>
              <a:t>, DSP </a:t>
            </a:r>
            <a:r>
              <a:rPr lang="zh-CN" altLang="en-US" dirty="0" smtClean="0"/>
              <a:t>的数据篡改行为分为两类</a:t>
            </a:r>
            <a:r>
              <a:rPr lang="en-US" altLang="zh-CN" dirty="0" smtClean="0"/>
              <a:t>:</a:t>
            </a:r>
            <a:r>
              <a:rPr lang="zh-CN" altLang="en-US" dirty="0" smtClean="0"/>
              <a:t>主动篡改和被动篡改。主动篡改指的是</a:t>
            </a:r>
            <a:r>
              <a:rPr lang="en-US" altLang="zh-CN" dirty="0" smtClean="0"/>
              <a:t>DSP </a:t>
            </a:r>
            <a:r>
              <a:rPr lang="zh-CN" altLang="en-US" dirty="0" smtClean="0"/>
              <a:t>直接在</a:t>
            </a:r>
            <a:r>
              <a:rPr lang="en-US" altLang="zh-CN" dirty="0" smtClean="0"/>
              <a:t>server </a:t>
            </a:r>
            <a:r>
              <a:rPr lang="zh-CN" altLang="en-US" dirty="0" smtClean="0"/>
              <a:t>端修改、增加或删除数据。被动篡改指的是</a:t>
            </a:r>
            <a:r>
              <a:rPr lang="en-US" altLang="zh-CN" dirty="0" smtClean="0"/>
              <a:t>DSP </a:t>
            </a:r>
            <a:r>
              <a:rPr lang="zh-CN" altLang="en-US" dirty="0" smtClean="0"/>
              <a:t>并不直接修改数据</a:t>
            </a:r>
            <a:r>
              <a:rPr lang="en-US" altLang="zh-CN" dirty="0" smtClean="0"/>
              <a:t>, </a:t>
            </a:r>
            <a:r>
              <a:rPr lang="zh-CN" altLang="en-US" dirty="0" smtClean="0"/>
              <a:t>而是偷懒</a:t>
            </a:r>
            <a:r>
              <a:rPr lang="en-US" altLang="zh-CN" dirty="0" smtClean="0"/>
              <a:t>, </a:t>
            </a:r>
            <a:r>
              <a:rPr lang="zh-CN" altLang="en-US" dirty="0" smtClean="0"/>
              <a:t>要么只在部分数据集上执行查询</a:t>
            </a:r>
            <a:r>
              <a:rPr lang="en-US" altLang="zh-CN" dirty="0" smtClean="0"/>
              <a:t>, </a:t>
            </a:r>
            <a:r>
              <a:rPr lang="zh-CN" altLang="en-US" dirty="0" smtClean="0"/>
              <a:t>要么忽略对数据的更新操作。</a:t>
            </a:r>
            <a:endParaRPr lang="en-US" altLang="zh-CN" dirty="0" smtClean="0"/>
          </a:p>
          <a:p>
            <a:r>
              <a:rPr lang="zh-CN" altLang="en-US" dirty="0" smtClean="0"/>
              <a:t>本文主要研究防止 </a:t>
            </a:r>
            <a:r>
              <a:rPr lang="en-US" altLang="zh-CN" dirty="0" smtClean="0"/>
              <a:t>DSP </a:t>
            </a:r>
            <a:r>
              <a:rPr lang="zh-CN" altLang="en-US" dirty="0" smtClean="0"/>
              <a:t>进行数据篡改的查询完整性验证方法</a:t>
            </a:r>
            <a:r>
              <a:rPr lang="en-US" altLang="zh-CN" dirty="0" smtClean="0"/>
              <a:t>, </a:t>
            </a:r>
            <a:r>
              <a:rPr lang="zh-CN" altLang="en-US" dirty="0" smtClean="0"/>
              <a:t>即验证</a:t>
            </a:r>
            <a:r>
              <a:rPr lang="en-US" altLang="zh-CN" dirty="0" smtClean="0"/>
              <a:t>DSP </a:t>
            </a:r>
            <a:r>
              <a:rPr lang="zh-CN" altLang="en-US" dirty="0" smtClean="0"/>
              <a:t>返回的查询结果集是通过在客户端创建的全部数据集</a:t>
            </a:r>
            <a:r>
              <a:rPr lang="en-US" altLang="zh-CN" dirty="0" smtClean="0"/>
              <a:t>(</a:t>
            </a:r>
            <a:r>
              <a:rPr lang="zh-CN" altLang="en-US" dirty="0" smtClean="0"/>
              <a:t>保存于</a:t>
            </a:r>
            <a:r>
              <a:rPr lang="en-US" altLang="zh-CN" dirty="0" smtClean="0"/>
              <a:t>DSP</a:t>
            </a:r>
            <a:r>
              <a:rPr lang="zh-CN" altLang="en-US" dirty="0" smtClean="0"/>
              <a:t>端</a:t>
            </a:r>
            <a:r>
              <a:rPr lang="en-US" altLang="zh-CN" dirty="0" smtClean="0"/>
              <a:t>)</a:t>
            </a:r>
            <a:r>
              <a:rPr lang="zh-CN" altLang="en-US" dirty="0" smtClean="0"/>
              <a:t>上执行查询后得到的查询结果。如果</a:t>
            </a:r>
            <a:r>
              <a:rPr lang="en-US" altLang="zh-CN" dirty="0" smtClean="0"/>
              <a:t>DSP </a:t>
            </a:r>
            <a:r>
              <a:rPr lang="zh-CN" altLang="en-US" dirty="0" smtClean="0"/>
              <a:t>存在上述的数据篡改行为</a:t>
            </a:r>
            <a:r>
              <a:rPr lang="en-US" altLang="zh-CN" dirty="0" smtClean="0"/>
              <a:t>, </a:t>
            </a:r>
            <a:r>
              <a:rPr lang="zh-CN" altLang="en-US" dirty="0" smtClean="0"/>
              <a:t>则查询结果集不能通过查询完整性验证。提出了一种建立在密文数据分组索引上的增量式的完整性验证方法。</a:t>
            </a:r>
            <a:endParaRPr lang="zh-CN" altLang="en-US" dirty="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dirty="0"/>
          </a:p>
        </p:txBody>
      </p:sp>
      <p:sp>
        <p:nvSpPr>
          <p:cNvPr id="3" name="内容占位符 2"/>
          <p:cNvSpPr>
            <a:spLocks noGrp="1"/>
          </p:cNvSpPr>
          <p:nvPr>
            <p:ph idx="1"/>
          </p:nvPr>
        </p:nvSpPr>
        <p:spPr/>
        <p:txBody>
          <a:bodyPr>
            <a:normAutofit/>
          </a:bodyPr>
          <a:lstStyle/>
          <a:p>
            <a:r>
              <a:rPr lang="zh-CN" altLang="en-US" sz="1900" dirty="0" smtClean="0"/>
              <a:t>密文上的分组索引</a:t>
            </a:r>
            <a:endParaRPr lang="en-US" altLang="zh-CN" sz="1900" dirty="0" smtClean="0"/>
          </a:p>
          <a:p>
            <a:pPr lvl="1"/>
            <a:r>
              <a:rPr lang="zh-CN" altLang="en-US" sz="1900" dirty="0" smtClean="0"/>
              <a:t>密文上的分组索引是通过哈希的手段将数据哈希到不同分组中</a:t>
            </a:r>
            <a:r>
              <a:rPr lang="en-US" altLang="zh-CN" sz="1900" dirty="0" smtClean="0"/>
              <a:t>, </a:t>
            </a:r>
            <a:r>
              <a:rPr lang="zh-CN" altLang="en-US" sz="1900" dirty="0" smtClean="0"/>
              <a:t>查询的时候通过先返回相应分组内的所有数据</a:t>
            </a:r>
            <a:r>
              <a:rPr lang="en-US" altLang="zh-CN" sz="1900" dirty="0" smtClean="0"/>
              <a:t>, </a:t>
            </a:r>
            <a:r>
              <a:rPr lang="zh-CN" altLang="en-US" sz="1900" dirty="0" smtClean="0"/>
              <a:t>再由客户端进行过滤的方式来提高数据库的性能</a:t>
            </a:r>
            <a:endParaRPr lang="en-US" altLang="zh-CN" sz="1900" dirty="0" smtClean="0"/>
          </a:p>
          <a:p>
            <a:r>
              <a:rPr lang="zh-CN" altLang="en-US" sz="1900" dirty="0" smtClean="0"/>
              <a:t>无碰撞增量式哈希</a:t>
            </a:r>
            <a:endParaRPr lang="en-US" altLang="zh-CN" sz="1900" dirty="0" smtClean="0"/>
          </a:p>
          <a:p>
            <a:pPr lvl="1"/>
            <a:r>
              <a:rPr lang="zh-CN" altLang="en-US" sz="1900" dirty="0" smtClean="0"/>
              <a:t>假设输入为</a:t>
            </a:r>
            <a:r>
              <a:rPr lang="en-US" altLang="zh-CN" sz="1900" i="1" dirty="0" smtClean="0"/>
              <a:t>X=X1,X2,…,Xi,…,</a:t>
            </a:r>
            <a:r>
              <a:rPr lang="en-US" altLang="zh-CN" sz="1900" i="1" dirty="0" err="1" smtClean="0"/>
              <a:t>Xn</a:t>
            </a:r>
            <a:r>
              <a:rPr lang="en-US" altLang="zh-CN" sz="1900" dirty="0" smtClean="0"/>
              <a:t>, </a:t>
            </a:r>
            <a:r>
              <a:rPr lang="en-US" altLang="zh-CN" sz="1900" i="1" dirty="0" smtClean="0"/>
              <a:t>hash </a:t>
            </a:r>
            <a:r>
              <a:rPr lang="zh-CN" altLang="en-US" sz="1900" dirty="0" smtClean="0"/>
              <a:t>后结果为</a:t>
            </a:r>
            <a:r>
              <a:rPr lang="en-US" altLang="zh-CN" sz="1900" i="1" dirty="0" smtClean="0"/>
              <a:t>H(X)</a:t>
            </a:r>
            <a:r>
              <a:rPr lang="en-US" altLang="zh-CN" sz="1900" dirty="0" smtClean="0"/>
              <a:t>, </a:t>
            </a:r>
            <a:r>
              <a:rPr lang="zh-CN" altLang="en-US" sz="1900" dirty="0" smtClean="0"/>
              <a:t>其中的</a:t>
            </a:r>
            <a:r>
              <a:rPr lang="en-US" altLang="zh-CN" sz="1900" i="1" dirty="0" smtClean="0"/>
              <a:t>Xi</a:t>
            </a:r>
            <a:r>
              <a:rPr lang="en-US" altLang="zh-CN" sz="1900" dirty="0" smtClean="0"/>
              <a:t> </a:t>
            </a:r>
            <a:r>
              <a:rPr lang="zh-CN" altLang="en-US" sz="1900" dirty="0" smtClean="0"/>
              <a:t>变为</a:t>
            </a:r>
            <a:r>
              <a:rPr lang="en-US" altLang="zh-CN" sz="1900" i="1" dirty="0" smtClean="0"/>
              <a:t>Xi’</a:t>
            </a:r>
            <a:r>
              <a:rPr lang="en-US" altLang="zh-CN" sz="1900" dirty="0" smtClean="0"/>
              <a:t>, </a:t>
            </a:r>
            <a:r>
              <a:rPr lang="zh-CN" altLang="en-US" sz="1900" dirty="0" smtClean="0"/>
              <a:t>即输入变化为</a:t>
            </a:r>
            <a:r>
              <a:rPr lang="en-US" altLang="zh-CN" sz="1900" dirty="0" smtClean="0"/>
              <a:t> </a:t>
            </a:r>
            <a:r>
              <a:rPr lang="en-US" altLang="zh-CN" sz="1900" i="1" dirty="0" smtClean="0"/>
              <a:t>X=X</a:t>
            </a:r>
            <a:r>
              <a:rPr lang="en-US" altLang="zh-CN" sz="1900" i="1" baseline="-25000" dirty="0" smtClean="0"/>
              <a:t>1</a:t>
            </a:r>
            <a:r>
              <a:rPr lang="en-US" altLang="zh-CN" sz="1900" i="1" dirty="0" smtClean="0"/>
              <a:t>,X</a:t>
            </a:r>
            <a:r>
              <a:rPr lang="en-US" altLang="zh-CN" sz="1900" i="1" baseline="-25000" dirty="0" smtClean="0"/>
              <a:t>2</a:t>
            </a:r>
            <a:r>
              <a:rPr lang="en-US" altLang="zh-CN" sz="1900" i="1" dirty="0" smtClean="0"/>
              <a:t>,…, Xi’,…,</a:t>
            </a:r>
            <a:r>
              <a:rPr lang="en-US" altLang="zh-CN" sz="1900" i="1" dirty="0" err="1" smtClean="0"/>
              <a:t>X</a:t>
            </a:r>
            <a:r>
              <a:rPr lang="en-US" altLang="zh-CN" sz="1900" i="1" baseline="-25000" dirty="0" err="1" smtClean="0"/>
              <a:t>n</a:t>
            </a:r>
            <a:r>
              <a:rPr lang="en-US" altLang="zh-CN" sz="1900" dirty="0" smtClean="0"/>
              <a:t>, </a:t>
            </a:r>
            <a:r>
              <a:rPr lang="en-US" altLang="zh-CN" sz="1900" i="1" dirty="0" smtClean="0"/>
              <a:t>hash </a:t>
            </a:r>
            <a:r>
              <a:rPr lang="zh-CN" altLang="en-US" sz="1900" dirty="0" smtClean="0"/>
              <a:t>后结果为</a:t>
            </a:r>
            <a:r>
              <a:rPr lang="en-US" altLang="zh-CN" sz="1900" i="1" dirty="0" smtClean="0"/>
              <a:t>H(X’)</a:t>
            </a:r>
            <a:r>
              <a:rPr lang="zh-CN" altLang="en-US" sz="1900" dirty="0" smtClean="0"/>
              <a:t>。</a:t>
            </a:r>
            <a:endParaRPr lang="en-US" altLang="zh-CN" sz="1900" dirty="0" smtClean="0"/>
          </a:p>
          <a:p>
            <a:pPr lvl="1"/>
            <a:r>
              <a:rPr lang="zh-CN" altLang="en-US" sz="1900" dirty="0" smtClean="0"/>
              <a:t>对于迭代式</a:t>
            </a:r>
            <a:r>
              <a:rPr lang="en-US" altLang="zh-CN" sz="1900" i="1" dirty="0" smtClean="0"/>
              <a:t>hash</a:t>
            </a:r>
            <a:r>
              <a:rPr lang="en-US" altLang="zh-CN" sz="1900" dirty="0" smtClean="0"/>
              <a:t> </a:t>
            </a:r>
            <a:r>
              <a:rPr lang="zh-CN" altLang="en-US" sz="1900" dirty="0" smtClean="0"/>
              <a:t>需要取得</a:t>
            </a:r>
            <a:r>
              <a:rPr lang="en-US" altLang="zh-CN" sz="1900" i="1" dirty="0" smtClean="0"/>
              <a:t>X=X</a:t>
            </a:r>
            <a:r>
              <a:rPr lang="en-US" altLang="zh-CN" sz="1900" i="1" baseline="-25000" dirty="0" smtClean="0"/>
              <a:t>1</a:t>
            </a:r>
            <a:r>
              <a:rPr lang="en-US" altLang="zh-CN" sz="1900" i="1" dirty="0" smtClean="0"/>
              <a:t>,X</a:t>
            </a:r>
            <a:r>
              <a:rPr lang="en-US" altLang="zh-CN" sz="1900" i="1" baseline="-25000" dirty="0" smtClean="0"/>
              <a:t>2</a:t>
            </a:r>
            <a:r>
              <a:rPr lang="en-US" altLang="zh-CN" sz="1900" i="1" dirty="0" smtClean="0"/>
              <a:t>,…, Xi’,…,</a:t>
            </a:r>
            <a:r>
              <a:rPr lang="en-US" altLang="zh-CN" sz="1900" i="1" dirty="0" err="1" smtClean="0"/>
              <a:t>X</a:t>
            </a:r>
            <a:r>
              <a:rPr lang="en-US" altLang="zh-CN" sz="1900" i="1" baseline="-25000" dirty="0" err="1" smtClean="0"/>
              <a:t>n</a:t>
            </a:r>
            <a:r>
              <a:rPr lang="zh-CN" altLang="en-US" sz="1900" dirty="0" smtClean="0"/>
              <a:t>的全部数据进行重新计算。</a:t>
            </a:r>
            <a:endParaRPr lang="en-US" altLang="zh-CN" sz="1900" dirty="0" smtClean="0"/>
          </a:p>
          <a:p>
            <a:pPr lvl="1"/>
            <a:r>
              <a:rPr lang="zh-CN" altLang="en-US" sz="1900" dirty="0" smtClean="0"/>
              <a:t>增量式哈希是指只需利用</a:t>
            </a:r>
            <a:r>
              <a:rPr lang="en-US" altLang="zh-CN" sz="1900" i="1" dirty="0" smtClean="0"/>
              <a:t>H(X) </a:t>
            </a:r>
            <a:r>
              <a:rPr lang="zh-CN" altLang="en-US" sz="1900" i="1" dirty="0" smtClean="0"/>
              <a:t>、</a:t>
            </a:r>
            <a:r>
              <a:rPr lang="en-US" altLang="zh-CN" sz="1900" i="1" dirty="0" smtClean="0"/>
              <a:t> Xi </a:t>
            </a:r>
            <a:r>
              <a:rPr lang="zh-CN" altLang="en-US" sz="1900" i="1" dirty="0" smtClean="0"/>
              <a:t>、</a:t>
            </a:r>
            <a:r>
              <a:rPr lang="en-US" altLang="zh-CN" sz="1900" i="1" dirty="0" smtClean="0"/>
              <a:t>X</a:t>
            </a:r>
            <a:r>
              <a:rPr lang="en-US" altLang="zh-CN" sz="1900" i="1" baseline="-25000" dirty="0" smtClean="0"/>
              <a:t>i</a:t>
            </a:r>
            <a:r>
              <a:rPr lang="en-US" altLang="zh-CN" sz="1900" i="1" dirty="0" smtClean="0"/>
              <a:t>’</a:t>
            </a:r>
            <a:r>
              <a:rPr lang="zh-CN" altLang="en-US" sz="1900" i="1" dirty="0" smtClean="0"/>
              <a:t>的</a:t>
            </a:r>
            <a:r>
              <a:rPr lang="zh-CN" altLang="en-US" sz="1900" dirty="0" smtClean="0"/>
              <a:t>值就可以计算出新的</a:t>
            </a:r>
            <a:r>
              <a:rPr lang="en-US" altLang="zh-CN" sz="1900" i="1" dirty="0" smtClean="0"/>
              <a:t>hash </a:t>
            </a:r>
            <a:r>
              <a:rPr lang="zh-CN" altLang="en-US" sz="1900" dirty="0" smtClean="0"/>
              <a:t>值</a:t>
            </a:r>
            <a:r>
              <a:rPr lang="en-US" altLang="zh-CN" sz="1900" i="1" dirty="0" smtClean="0"/>
              <a:t>H(X’)</a:t>
            </a:r>
          </a:p>
          <a:p>
            <a:pPr lvl="1"/>
            <a:endParaRPr lang="zh-CN" altLang="en-US" dirty="0" smtClean="0"/>
          </a:p>
          <a:p>
            <a:pPr lvl="1"/>
            <a:endParaRPr lang="zh-CN" altLang="en-US" dirty="0" smtClean="0"/>
          </a:p>
          <a:p>
            <a:pPr lvl="1"/>
            <a:endParaRPr lang="zh-CN" altLang="en-US" dirty="0" smtClean="0"/>
          </a:p>
          <a:p>
            <a:pPr lvl="1"/>
            <a:endParaRPr lang="en-US" altLang="zh-CN" dirty="0" smtClean="0"/>
          </a:p>
          <a:p>
            <a:endParaRPr lang="en-US" altLang="zh-CN" dirty="0" smtClean="0"/>
          </a:p>
          <a:p>
            <a:pPr lvl="1"/>
            <a:endParaRPr lang="zh-CN" altLang="en-US" dirty="0"/>
          </a:p>
        </p:txBody>
      </p:sp>
      <p:pic>
        <p:nvPicPr>
          <p:cNvPr id="5" name="Picture 2"/>
          <p:cNvPicPr>
            <a:picLocks noChangeAspect="1" noChangeArrowheads="1"/>
          </p:cNvPicPr>
          <p:nvPr/>
        </p:nvPicPr>
        <p:blipFill>
          <a:blip r:embed="rId2"/>
          <a:srcRect/>
          <a:stretch>
            <a:fillRect/>
          </a:stretch>
        </p:blipFill>
        <p:spPr bwMode="auto">
          <a:xfrm>
            <a:off x="3203848" y="4005064"/>
            <a:ext cx="4343400" cy="215265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1331640" y="3356992"/>
            <a:ext cx="7498080" cy="3212976"/>
          </a:xfrm>
        </p:spPr>
        <p:txBody>
          <a:bodyPr>
            <a:normAutofit fontScale="70000" lnSpcReduction="20000"/>
          </a:bodyPr>
          <a:lstStyle/>
          <a:p>
            <a:r>
              <a:rPr lang="zh-CN" altLang="en-US" dirty="0" smtClean="0"/>
              <a:t>考虑对元组进行一次</a:t>
            </a:r>
            <a:r>
              <a:rPr lang="en-US" altLang="zh-CN" dirty="0" smtClean="0"/>
              <a:t>hash </a:t>
            </a:r>
            <a:r>
              <a:rPr lang="zh-CN" altLang="en-US" dirty="0" smtClean="0"/>
              <a:t>后的值</a:t>
            </a:r>
            <a:r>
              <a:rPr lang="en-US" altLang="zh-CN" i="1" dirty="0" smtClean="0"/>
              <a:t>h</a:t>
            </a:r>
            <a:r>
              <a:rPr lang="en-US" altLang="zh-CN" i="1" baseline="-25000" dirty="0" smtClean="0"/>
              <a:t>i</a:t>
            </a:r>
            <a:r>
              <a:rPr lang="en-US" altLang="zh-CN" i="1" dirty="0" smtClean="0"/>
              <a:t> </a:t>
            </a:r>
            <a:r>
              <a:rPr lang="zh-CN" altLang="en-US" dirty="0" smtClean="0"/>
              <a:t>采用一种连接运算</a:t>
            </a:r>
            <a:r>
              <a:rPr lang="en-US" altLang="zh-CN" i="1" dirty="0" smtClean="0"/>
              <a:t>(</a:t>
            </a:r>
            <a:r>
              <a:rPr lang="zh-CN" altLang="en-US" i="1" dirty="0" smtClean="0"/>
              <a:t>此处用⊙表示</a:t>
            </a:r>
            <a:r>
              <a:rPr lang="en-US" altLang="zh-CN" i="1" dirty="0" smtClean="0"/>
              <a:t>),</a:t>
            </a:r>
            <a:r>
              <a:rPr lang="zh-CN" altLang="en-US" dirty="0" smtClean="0"/>
              <a:t>这种连接运算在保证验证安全性的同时需要在</a:t>
            </a:r>
            <a:r>
              <a:rPr lang="en-US" altLang="zh-CN" dirty="0" smtClean="0"/>
              <a:t>hash </a:t>
            </a:r>
            <a:r>
              <a:rPr lang="zh-CN" altLang="en-US" dirty="0" smtClean="0"/>
              <a:t>结果值集上满足封闭性、交换律、结合律</a:t>
            </a:r>
            <a:r>
              <a:rPr lang="en-US" altLang="zh-CN" dirty="0" smtClean="0"/>
              <a:t>, </a:t>
            </a:r>
            <a:r>
              <a:rPr lang="zh-CN" altLang="en-US" dirty="0" smtClean="0"/>
              <a:t>同时为了实现增量式信息维护</a:t>
            </a:r>
            <a:r>
              <a:rPr lang="en-US" altLang="zh-CN" dirty="0" smtClean="0"/>
              <a:t>, </a:t>
            </a:r>
            <a:r>
              <a:rPr lang="zh-CN" altLang="en-US" dirty="0" smtClean="0"/>
              <a:t>需要</a:t>
            </a:r>
            <a:r>
              <a:rPr lang="en-US" altLang="zh-CN" dirty="0" smtClean="0"/>
              <a:t>hash </a:t>
            </a:r>
            <a:r>
              <a:rPr lang="zh-CN" altLang="en-US" dirty="0" smtClean="0"/>
              <a:t>结果值集中的每个元素对于⊙运算存在逆元</a:t>
            </a:r>
            <a:r>
              <a:rPr lang="en-US" altLang="zh-CN" dirty="0" smtClean="0"/>
              <a:t>, </a:t>
            </a:r>
            <a:r>
              <a:rPr lang="zh-CN" altLang="en-US" dirty="0" smtClean="0"/>
              <a:t>即</a:t>
            </a:r>
            <a:r>
              <a:rPr lang="en-US" altLang="zh-CN" dirty="0" smtClean="0"/>
              <a:t>hash </a:t>
            </a:r>
            <a:r>
              <a:rPr lang="zh-CN" altLang="en-US" dirty="0" smtClean="0"/>
              <a:t>结果值集和⊙运算构成了阿贝尔群。</a:t>
            </a:r>
            <a:endParaRPr lang="en-US" altLang="zh-CN" dirty="0" smtClean="0"/>
          </a:p>
          <a:p>
            <a:r>
              <a:rPr lang="zh-CN" altLang="en-US" dirty="0" smtClean="0"/>
              <a:t>对输入为</a:t>
            </a:r>
            <a:r>
              <a:rPr lang="en-US" altLang="zh-CN" i="1" dirty="0" smtClean="0"/>
              <a:t>X=X</a:t>
            </a:r>
            <a:r>
              <a:rPr lang="en-US" altLang="zh-CN" i="1" baseline="-25000" dirty="0" smtClean="0"/>
              <a:t>1</a:t>
            </a:r>
            <a:r>
              <a:rPr lang="en-US" altLang="zh-CN" i="1" dirty="0" smtClean="0"/>
              <a:t>,X</a:t>
            </a:r>
            <a:r>
              <a:rPr lang="en-US" altLang="zh-CN" i="1" baseline="-25000" dirty="0" smtClean="0"/>
              <a:t>2</a:t>
            </a:r>
            <a:r>
              <a:rPr lang="en-US" altLang="zh-CN" i="1" dirty="0" smtClean="0"/>
              <a:t>,…,X</a:t>
            </a:r>
            <a:r>
              <a:rPr lang="en-US" altLang="zh-CN" i="1" baseline="-25000" dirty="0" smtClean="0"/>
              <a:t>i</a:t>
            </a:r>
            <a:r>
              <a:rPr lang="en-US" altLang="zh-CN" i="1" dirty="0" smtClean="0"/>
              <a:t>,…,</a:t>
            </a:r>
            <a:r>
              <a:rPr lang="en-US" altLang="zh-CN" i="1" dirty="0" err="1" smtClean="0"/>
              <a:t>X</a:t>
            </a:r>
            <a:r>
              <a:rPr lang="en-US" altLang="zh-CN" i="1" baseline="-25000" dirty="0" err="1" smtClean="0"/>
              <a:t>n</a:t>
            </a:r>
            <a:r>
              <a:rPr lang="en-US" altLang="zh-CN" dirty="0" smtClean="0"/>
              <a:t>, </a:t>
            </a:r>
            <a:r>
              <a:rPr lang="en-US" altLang="zh-CN" i="1" dirty="0" smtClean="0"/>
              <a:t>hash </a:t>
            </a:r>
            <a:r>
              <a:rPr lang="zh-CN" altLang="en-US" dirty="0" smtClean="0"/>
              <a:t>后结果</a:t>
            </a:r>
            <a:r>
              <a:rPr lang="en-US" altLang="zh-CN" i="1" dirty="0" smtClean="0"/>
              <a:t>Y=H</a:t>
            </a:r>
            <a:r>
              <a:rPr lang="zh-CN" altLang="en-US" i="1" dirty="0" smtClean="0"/>
              <a:t>（</a:t>
            </a:r>
            <a:r>
              <a:rPr lang="en-US" altLang="zh-CN" i="1" dirty="0" smtClean="0"/>
              <a:t>X</a:t>
            </a:r>
            <a:r>
              <a:rPr lang="zh-CN" altLang="en-US" i="1" dirty="0" smtClean="0"/>
              <a:t>）</a:t>
            </a:r>
            <a:r>
              <a:rPr lang="en-US" altLang="zh-CN" i="1" dirty="0" smtClean="0"/>
              <a:t>=h(X</a:t>
            </a:r>
            <a:r>
              <a:rPr lang="en-US" altLang="zh-CN" i="1" baseline="-25000" dirty="0" smtClean="0"/>
              <a:t>1</a:t>
            </a:r>
            <a:r>
              <a:rPr lang="en-US" altLang="zh-CN" i="1" dirty="0" smtClean="0"/>
              <a:t>)</a:t>
            </a:r>
            <a:r>
              <a:rPr lang="zh-CN" altLang="en-US" i="1" dirty="0" smtClean="0"/>
              <a:t>⊙</a:t>
            </a:r>
            <a:r>
              <a:rPr lang="en-US" altLang="zh-CN" i="1" dirty="0" smtClean="0"/>
              <a:t> h(X</a:t>
            </a:r>
            <a:r>
              <a:rPr lang="en-US" altLang="zh-CN" i="1" baseline="-25000" dirty="0" smtClean="0"/>
              <a:t>2</a:t>
            </a:r>
            <a:r>
              <a:rPr lang="en-US" altLang="zh-CN" i="1" dirty="0" smtClean="0"/>
              <a:t>)</a:t>
            </a:r>
            <a:r>
              <a:rPr lang="zh-CN" altLang="en-US" i="1" dirty="0" smtClean="0"/>
              <a:t>⊙</a:t>
            </a:r>
            <a:r>
              <a:rPr lang="en-US" altLang="zh-CN" i="1" dirty="0" smtClean="0"/>
              <a:t>,… h(X</a:t>
            </a:r>
            <a:r>
              <a:rPr lang="en-US" altLang="zh-CN" i="1" baseline="-25000" dirty="0" smtClean="0"/>
              <a:t>i</a:t>
            </a:r>
            <a:r>
              <a:rPr lang="en-US" altLang="zh-CN" i="1" dirty="0" smtClean="0"/>
              <a:t>)</a:t>
            </a:r>
            <a:r>
              <a:rPr lang="zh-CN" altLang="en-US" i="1" dirty="0" smtClean="0"/>
              <a:t>⊙</a:t>
            </a:r>
            <a:r>
              <a:rPr lang="en-US" altLang="zh-CN" i="1" dirty="0" smtClean="0"/>
              <a:t>,…, h(</a:t>
            </a:r>
            <a:r>
              <a:rPr lang="en-US" altLang="zh-CN" i="1" dirty="0" err="1" smtClean="0"/>
              <a:t>X</a:t>
            </a:r>
            <a:r>
              <a:rPr lang="en-US" altLang="zh-CN" i="1" baseline="-25000" dirty="0" err="1" smtClean="0"/>
              <a:t>n</a:t>
            </a:r>
            <a:r>
              <a:rPr lang="en-US" altLang="zh-CN" i="1" dirty="0" smtClean="0"/>
              <a:t>)</a:t>
            </a:r>
            <a:r>
              <a:rPr lang="en-US" altLang="zh-CN" dirty="0" smtClean="0"/>
              <a:t>, </a:t>
            </a:r>
            <a:r>
              <a:rPr lang="zh-CN" altLang="en-US" dirty="0" smtClean="0"/>
              <a:t>当输入</a:t>
            </a:r>
            <a:r>
              <a:rPr lang="en-US" altLang="zh-CN" i="1" dirty="0" smtClean="0"/>
              <a:t>Xi</a:t>
            </a:r>
            <a:r>
              <a:rPr lang="en-US" altLang="zh-CN" dirty="0" smtClean="0"/>
              <a:t> </a:t>
            </a:r>
            <a:r>
              <a:rPr lang="zh-CN" altLang="en-US" dirty="0" smtClean="0"/>
              <a:t>变为</a:t>
            </a:r>
            <a:r>
              <a:rPr lang="en-US" altLang="zh-CN" i="1" dirty="0" smtClean="0"/>
              <a:t>X</a:t>
            </a:r>
            <a:r>
              <a:rPr lang="en-US" altLang="zh-CN" i="1" baseline="-25000" dirty="0" smtClean="0"/>
              <a:t>i</a:t>
            </a:r>
            <a:r>
              <a:rPr lang="en-US" altLang="zh-CN" i="1" dirty="0" smtClean="0"/>
              <a:t>’</a:t>
            </a:r>
            <a:r>
              <a:rPr lang="en-US" altLang="zh-CN" dirty="0" smtClean="0"/>
              <a:t>, </a:t>
            </a:r>
            <a:r>
              <a:rPr lang="zh-CN" altLang="en-US" dirty="0" smtClean="0"/>
              <a:t>即输入变化为</a:t>
            </a:r>
            <a:r>
              <a:rPr lang="en-US" altLang="zh-CN" dirty="0" smtClean="0"/>
              <a:t> </a:t>
            </a:r>
            <a:r>
              <a:rPr lang="en-US" altLang="zh-CN" i="1" dirty="0" smtClean="0"/>
              <a:t>X=X</a:t>
            </a:r>
            <a:r>
              <a:rPr lang="en-US" altLang="zh-CN" i="1" baseline="-25000" dirty="0" smtClean="0"/>
              <a:t>1</a:t>
            </a:r>
            <a:r>
              <a:rPr lang="en-US" altLang="zh-CN" i="1" dirty="0" smtClean="0"/>
              <a:t>,X</a:t>
            </a:r>
            <a:r>
              <a:rPr lang="en-US" altLang="zh-CN" i="1" baseline="-25000" dirty="0" smtClean="0"/>
              <a:t>2</a:t>
            </a:r>
            <a:r>
              <a:rPr lang="en-US" altLang="zh-CN" i="1" dirty="0" smtClean="0"/>
              <a:t>,…, X</a:t>
            </a:r>
            <a:r>
              <a:rPr lang="en-US" altLang="zh-CN" i="1" baseline="-25000" dirty="0" smtClean="0"/>
              <a:t>i</a:t>
            </a:r>
            <a:r>
              <a:rPr lang="en-US" altLang="zh-CN" i="1" dirty="0" smtClean="0"/>
              <a:t>’,…,</a:t>
            </a:r>
            <a:r>
              <a:rPr lang="en-US" altLang="zh-CN" i="1" dirty="0" err="1" smtClean="0"/>
              <a:t>X</a:t>
            </a:r>
            <a:r>
              <a:rPr lang="en-US" altLang="zh-CN" i="1" baseline="-25000" dirty="0" err="1" smtClean="0"/>
              <a:t>n</a:t>
            </a:r>
            <a:r>
              <a:rPr lang="en-US" altLang="zh-CN" dirty="0" smtClean="0"/>
              <a:t>, </a:t>
            </a:r>
            <a:r>
              <a:rPr lang="en-US" altLang="zh-CN" i="1" dirty="0" smtClean="0"/>
              <a:t>hash </a:t>
            </a:r>
            <a:r>
              <a:rPr lang="zh-CN" altLang="en-US" dirty="0" smtClean="0"/>
              <a:t>后结果为</a:t>
            </a:r>
            <a:r>
              <a:rPr lang="en-US" altLang="zh-CN" dirty="0" smtClean="0">
                <a:solidFill>
                  <a:srgbClr val="FF0000"/>
                </a:solidFill>
              </a:rPr>
              <a:t>Y’=</a:t>
            </a:r>
            <a:r>
              <a:rPr lang="en-US" altLang="zh-CN" i="1" dirty="0" smtClean="0">
                <a:solidFill>
                  <a:srgbClr val="FF0000"/>
                </a:solidFill>
              </a:rPr>
              <a:t>H(X’)= H</a:t>
            </a:r>
            <a:r>
              <a:rPr lang="zh-CN" altLang="en-US" i="1" dirty="0" smtClean="0">
                <a:solidFill>
                  <a:srgbClr val="FF0000"/>
                </a:solidFill>
              </a:rPr>
              <a:t>（</a:t>
            </a:r>
            <a:r>
              <a:rPr lang="en-US" altLang="zh-CN" i="1" dirty="0" smtClean="0">
                <a:solidFill>
                  <a:srgbClr val="FF0000"/>
                </a:solidFill>
              </a:rPr>
              <a:t>X</a:t>
            </a:r>
            <a:r>
              <a:rPr lang="zh-CN" altLang="en-US" i="1" dirty="0" smtClean="0">
                <a:solidFill>
                  <a:srgbClr val="FF0000"/>
                </a:solidFill>
              </a:rPr>
              <a:t>） ⊙</a:t>
            </a:r>
            <a:r>
              <a:rPr lang="en-US" altLang="zh-CN" i="1" dirty="0" smtClean="0">
                <a:solidFill>
                  <a:srgbClr val="FF0000"/>
                </a:solidFill>
              </a:rPr>
              <a:t> h</a:t>
            </a:r>
            <a:r>
              <a:rPr lang="en-US" altLang="zh-CN" i="1" baseline="30000" dirty="0" smtClean="0">
                <a:solidFill>
                  <a:srgbClr val="FF0000"/>
                </a:solidFill>
              </a:rPr>
              <a:t>-1</a:t>
            </a:r>
            <a:r>
              <a:rPr lang="en-US" altLang="zh-CN" i="1" dirty="0" smtClean="0">
                <a:solidFill>
                  <a:srgbClr val="FF0000"/>
                </a:solidFill>
              </a:rPr>
              <a:t>(X</a:t>
            </a:r>
            <a:r>
              <a:rPr lang="en-US" altLang="zh-CN" i="1" baseline="-25000" dirty="0" smtClean="0">
                <a:solidFill>
                  <a:srgbClr val="FF0000"/>
                </a:solidFill>
              </a:rPr>
              <a:t>i</a:t>
            </a:r>
            <a:r>
              <a:rPr lang="en-US" altLang="zh-CN" i="1" dirty="0" smtClean="0">
                <a:solidFill>
                  <a:srgbClr val="FF0000"/>
                </a:solidFill>
              </a:rPr>
              <a:t>)</a:t>
            </a:r>
            <a:r>
              <a:rPr lang="zh-CN" altLang="en-US" i="1" dirty="0" smtClean="0">
                <a:solidFill>
                  <a:srgbClr val="FF0000"/>
                </a:solidFill>
              </a:rPr>
              <a:t> ⊙</a:t>
            </a:r>
            <a:r>
              <a:rPr lang="en-US" altLang="zh-CN" i="1" dirty="0" smtClean="0">
                <a:solidFill>
                  <a:srgbClr val="FF0000"/>
                </a:solidFill>
              </a:rPr>
              <a:t> h(X</a:t>
            </a:r>
            <a:r>
              <a:rPr lang="en-US" altLang="zh-CN" i="1" baseline="-25000" dirty="0" smtClean="0">
                <a:solidFill>
                  <a:srgbClr val="FF0000"/>
                </a:solidFill>
              </a:rPr>
              <a:t>i</a:t>
            </a:r>
            <a:r>
              <a:rPr lang="en-US" altLang="zh-CN" i="1" dirty="0" smtClean="0">
                <a:solidFill>
                  <a:srgbClr val="FF0000"/>
                </a:solidFill>
              </a:rPr>
              <a:t>’)</a:t>
            </a:r>
            <a:endParaRPr lang="en-US" altLang="zh-CN" dirty="0" smtClean="0">
              <a:solidFill>
                <a:srgbClr val="FF0000"/>
              </a:solidFill>
            </a:endParaRPr>
          </a:p>
          <a:p>
            <a:r>
              <a:rPr lang="zh-CN" altLang="en-US" i="1" dirty="0" smtClean="0"/>
              <a:t>⊙为</a:t>
            </a:r>
            <a:r>
              <a:rPr lang="en-US" altLang="zh-CN" i="1" dirty="0" err="1" smtClean="0"/>
              <a:t>Zp</a:t>
            </a:r>
            <a:r>
              <a:rPr lang="en-US" altLang="zh-CN" i="1" dirty="0" smtClean="0"/>
              <a:t>*(p is a large prime)</a:t>
            </a:r>
            <a:r>
              <a:rPr lang="zh-CN" altLang="en-US" i="1" dirty="0" smtClean="0"/>
              <a:t>上的模乘和模加运算</a:t>
            </a:r>
            <a:endParaRPr lang="en-US" altLang="zh-CN" dirty="0" smtClean="0"/>
          </a:p>
        </p:txBody>
      </p:sp>
      <p:pic>
        <p:nvPicPr>
          <p:cNvPr id="29699" name="Picture 3"/>
          <p:cNvPicPr>
            <a:picLocks noChangeAspect="1" noChangeArrowheads="1"/>
          </p:cNvPicPr>
          <p:nvPr/>
        </p:nvPicPr>
        <p:blipFill>
          <a:blip r:embed="rId2"/>
          <a:srcRect/>
          <a:stretch>
            <a:fillRect/>
          </a:stretch>
        </p:blipFill>
        <p:spPr bwMode="auto">
          <a:xfrm>
            <a:off x="2987824" y="0"/>
            <a:ext cx="4229100" cy="32194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增量式完整性方法</a:t>
            </a:r>
            <a:endParaRPr lang="zh-CN" altLang="en-US" dirty="0"/>
          </a:p>
        </p:txBody>
      </p:sp>
      <p:sp>
        <p:nvSpPr>
          <p:cNvPr id="3" name="内容占位符 2"/>
          <p:cNvSpPr>
            <a:spLocks noGrp="1"/>
          </p:cNvSpPr>
          <p:nvPr>
            <p:ph idx="1"/>
          </p:nvPr>
        </p:nvSpPr>
        <p:spPr/>
        <p:txBody>
          <a:bodyPr>
            <a:normAutofit fontScale="85000" lnSpcReduction="20000"/>
          </a:bodyPr>
          <a:lstStyle/>
          <a:p>
            <a:r>
              <a:rPr lang="zh-CN" altLang="en-US" dirty="0" smtClean="0"/>
              <a:t>基于分组索引的增量式哈希完整性验证方法的主要思想是利用增量式哈希生成每个分组上的完整性验证信息</a:t>
            </a:r>
            <a:r>
              <a:rPr lang="en-US" altLang="zh-CN" dirty="0" smtClean="0"/>
              <a:t>, </a:t>
            </a:r>
            <a:r>
              <a:rPr lang="zh-CN" altLang="en-US" dirty="0" smtClean="0"/>
              <a:t>过程如下</a:t>
            </a:r>
            <a:r>
              <a:rPr lang="en-US" altLang="zh-CN" dirty="0" smtClean="0"/>
              <a:t>:</a:t>
            </a:r>
          </a:p>
          <a:p>
            <a:pPr lvl="1"/>
            <a:r>
              <a:rPr lang="en-US" altLang="zh-CN" dirty="0" smtClean="0"/>
              <a:t>(1) </a:t>
            </a:r>
            <a:r>
              <a:rPr lang="zh-CN" altLang="en-US" dirty="0" smtClean="0"/>
              <a:t>根据生成分组索引的分组方法将表中的元组分配到不同的分组中</a:t>
            </a:r>
            <a:r>
              <a:rPr lang="en-US" altLang="zh-CN" dirty="0" smtClean="0"/>
              <a:t>;</a:t>
            </a:r>
          </a:p>
          <a:p>
            <a:pPr lvl="1"/>
            <a:r>
              <a:rPr lang="en-US" altLang="zh-CN" dirty="0" smtClean="0"/>
              <a:t>(2) </a:t>
            </a:r>
            <a:r>
              <a:rPr lang="zh-CN" altLang="en-US" dirty="0" smtClean="0"/>
              <a:t>对于同一分组中的元组集</a:t>
            </a:r>
            <a:r>
              <a:rPr lang="en-US" altLang="zh-CN" dirty="0" smtClean="0"/>
              <a:t>, </a:t>
            </a:r>
            <a:r>
              <a:rPr lang="zh-CN" altLang="en-US" dirty="0" smtClean="0"/>
              <a:t>利用增量式哈希方法生成该分组上的完整性验证信息。</a:t>
            </a:r>
            <a:endParaRPr lang="en-US" altLang="zh-CN" dirty="0" smtClean="0"/>
          </a:p>
          <a:p>
            <a:pPr marL="1115568" lvl="2" indent="-457200">
              <a:buFont typeface="+mj-lt"/>
              <a:buAutoNum type="alphaLcParenR"/>
            </a:pPr>
            <a:r>
              <a:rPr lang="zh-CN" altLang="en-US" dirty="0" smtClean="0"/>
              <a:t>利用无碰撞</a:t>
            </a:r>
            <a:r>
              <a:rPr lang="en-US" altLang="zh-CN" dirty="0" smtClean="0"/>
              <a:t>hash </a:t>
            </a:r>
            <a:r>
              <a:rPr lang="zh-CN" altLang="en-US" dirty="0" smtClean="0"/>
              <a:t>生成分组中的每条元组的</a:t>
            </a:r>
            <a:r>
              <a:rPr lang="en-US" altLang="zh-CN" dirty="0" smtClean="0"/>
              <a:t>hash </a:t>
            </a:r>
            <a:r>
              <a:rPr lang="zh-CN" altLang="en-US" dirty="0" smtClean="0"/>
              <a:t>值</a:t>
            </a:r>
            <a:r>
              <a:rPr lang="en-US" altLang="zh-CN" dirty="0" smtClean="0"/>
              <a:t>;</a:t>
            </a:r>
          </a:p>
          <a:p>
            <a:pPr marL="1115568" lvl="2" indent="-457200">
              <a:buFont typeface="+mj-lt"/>
              <a:buAutoNum type="alphaLcParenR"/>
            </a:pPr>
            <a:r>
              <a:rPr lang="zh-CN" altLang="en-US" dirty="0" smtClean="0"/>
              <a:t>将同一分组中的元组的</a:t>
            </a:r>
            <a:r>
              <a:rPr lang="en-US" altLang="zh-CN" dirty="0" smtClean="0"/>
              <a:t>hash </a:t>
            </a:r>
            <a:r>
              <a:rPr lang="zh-CN" altLang="en-US" dirty="0" smtClean="0"/>
              <a:t>值利用模乘运算进行连接</a:t>
            </a:r>
            <a:r>
              <a:rPr lang="en-US" altLang="zh-CN" dirty="0" smtClean="0"/>
              <a:t>, </a:t>
            </a:r>
            <a:r>
              <a:rPr lang="zh-CN" altLang="en-US" dirty="0" smtClean="0"/>
              <a:t>得到的最后结果就是完整性验证信息。</a:t>
            </a:r>
            <a:endParaRPr lang="en-US" altLang="zh-CN" dirty="0" smtClean="0"/>
          </a:p>
          <a:p>
            <a:r>
              <a:rPr lang="zh-CN" altLang="en-US" dirty="0" smtClean="0"/>
              <a:t>该验证信息由分组上的全部元组共同生成</a:t>
            </a:r>
            <a:r>
              <a:rPr lang="en-US" altLang="zh-CN" dirty="0" smtClean="0"/>
              <a:t>,</a:t>
            </a:r>
            <a:r>
              <a:rPr lang="zh-CN" altLang="en-US" dirty="0" smtClean="0"/>
              <a:t>一旦某条元组被篡改</a:t>
            </a:r>
            <a:r>
              <a:rPr lang="en-US" altLang="zh-CN" dirty="0" smtClean="0"/>
              <a:t>(</a:t>
            </a:r>
            <a:r>
              <a:rPr lang="zh-CN" altLang="en-US" dirty="0" smtClean="0"/>
              <a:t>包括非法增加一条元组、删除元组、更改元组信息</a:t>
            </a:r>
            <a:r>
              <a:rPr lang="en-US" altLang="zh-CN" dirty="0" smtClean="0"/>
              <a:t>)</a:t>
            </a:r>
            <a:r>
              <a:rPr lang="zh-CN" altLang="en-US" dirty="0" smtClean="0"/>
              <a:t>生成的验证信息就会与原有的验证信息不同</a:t>
            </a:r>
            <a:endParaRPr lang="zh-CN" altLang="en-US" dirty="0"/>
          </a:p>
        </p:txBody>
      </p:sp>
      <p:pic>
        <p:nvPicPr>
          <p:cNvPr id="30722" name="Picture 2"/>
          <p:cNvPicPr>
            <a:picLocks noChangeAspect="1" noChangeArrowheads="1"/>
          </p:cNvPicPr>
          <p:nvPr/>
        </p:nvPicPr>
        <p:blipFill>
          <a:blip r:embed="rId2"/>
          <a:srcRect/>
          <a:stretch>
            <a:fillRect/>
          </a:stretch>
        </p:blipFill>
        <p:spPr bwMode="auto">
          <a:xfrm>
            <a:off x="4716016" y="332656"/>
            <a:ext cx="4171833" cy="2808312"/>
          </a:xfrm>
          <a:prstGeom prst="rect">
            <a:avLst/>
          </a:prstGeom>
          <a:noFill/>
          <a:ln w="9525">
            <a:noFill/>
            <a:miter lim="800000"/>
            <a:headEnd/>
            <a:tailEnd/>
          </a:ln>
        </p:spPr>
      </p:pic>
      <p:pic>
        <p:nvPicPr>
          <p:cNvPr id="30723" name="Picture 3"/>
          <p:cNvPicPr>
            <a:picLocks noChangeAspect="1" noChangeArrowheads="1"/>
          </p:cNvPicPr>
          <p:nvPr/>
        </p:nvPicPr>
        <p:blipFill>
          <a:blip r:embed="rId3"/>
          <a:srcRect/>
          <a:stretch>
            <a:fillRect/>
          </a:stretch>
        </p:blipFill>
        <p:spPr bwMode="auto">
          <a:xfrm>
            <a:off x="179512" y="332656"/>
            <a:ext cx="4514850" cy="2771775"/>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0723"/>
                                        </p:tgtEl>
                                        <p:attrNameLst>
                                          <p:attrName>style.visibility</p:attrName>
                                        </p:attrNameLst>
                                      </p:cBhvr>
                                      <p:to>
                                        <p:strVal val="visible"/>
                                      </p:to>
                                    </p:set>
                                    <p:animEffect transition="in" filter="blinds(horizontal)">
                                      <p:cBhvr>
                                        <p:cTn id="7" dur="500"/>
                                        <p:tgtEl>
                                          <p:spTgt spid="3072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0722"/>
                                        </p:tgtEl>
                                        <p:attrNameLst>
                                          <p:attrName>style.visibility</p:attrName>
                                        </p:attrNameLst>
                                      </p:cBhvr>
                                      <p:to>
                                        <p:strVal val="visible"/>
                                      </p:to>
                                    </p:set>
                                    <p:animEffect transition="in" filter="blinds(horizontal)">
                                      <p:cBhvr>
                                        <p:cTn id="12" dur="500"/>
                                        <p:tgtEl>
                                          <p:spTgt spid="307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查询完整性验证</a:t>
            </a:r>
            <a:endParaRPr lang="zh-CN" altLang="en-US" dirty="0"/>
          </a:p>
        </p:txBody>
      </p:sp>
      <p:sp>
        <p:nvSpPr>
          <p:cNvPr id="3" name="内容占位符 2"/>
          <p:cNvSpPr>
            <a:spLocks noGrp="1"/>
          </p:cNvSpPr>
          <p:nvPr>
            <p:ph idx="1"/>
          </p:nvPr>
        </p:nvSpPr>
        <p:spPr/>
        <p:txBody>
          <a:bodyPr>
            <a:normAutofit fontScale="77500" lnSpcReduction="20000"/>
          </a:bodyPr>
          <a:lstStyle/>
          <a:p>
            <a:r>
              <a:rPr lang="en-US" altLang="zh-CN" dirty="0" smtClean="0"/>
              <a:t>(1) </a:t>
            </a:r>
            <a:r>
              <a:rPr lang="zh-CN" altLang="en-US" dirty="0" smtClean="0"/>
              <a:t>对</a:t>
            </a:r>
            <a:r>
              <a:rPr lang="en-US" altLang="zh-CN" dirty="0" smtClean="0"/>
              <a:t>DSP </a:t>
            </a:r>
            <a:r>
              <a:rPr lang="zh-CN" altLang="en-US" dirty="0" smtClean="0"/>
              <a:t>返回的查询结果集中的全部元组</a:t>
            </a:r>
            <a:r>
              <a:rPr lang="en-US" altLang="zh-CN" dirty="0" smtClean="0"/>
              <a:t>,</a:t>
            </a:r>
            <a:r>
              <a:rPr lang="zh-CN" altLang="en-US" dirty="0" smtClean="0"/>
              <a:t>按照元组所在的分组生成不同分组的检验数据</a:t>
            </a:r>
            <a:r>
              <a:rPr lang="en-US" altLang="zh-CN" dirty="0" smtClean="0"/>
              <a:t>(proof information, PI), </a:t>
            </a:r>
            <a:r>
              <a:rPr lang="zh-CN" altLang="en-US" dirty="0" smtClean="0"/>
              <a:t>检验数据的生成方法与客户端存储的验证信息的生成方法相同。</a:t>
            </a:r>
          </a:p>
          <a:p>
            <a:r>
              <a:rPr lang="en-US" altLang="zh-CN" dirty="0" smtClean="0"/>
              <a:t>(2) </a:t>
            </a:r>
            <a:r>
              <a:rPr lang="zh-CN" altLang="en-US" dirty="0" smtClean="0"/>
              <a:t>将</a:t>
            </a:r>
            <a:r>
              <a:rPr lang="en-US" altLang="zh-CN" dirty="0" smtClean="0"/>
              <a:t>PI </a:t>
            </a:r>
            <a:r>
              <a:rPr lang="zh-CN" altLang="en-US" dirty="0" smtClean="0"/>
              <a:t>与相应分组上的验证信息</a:t>
            </a:r>
            <a:r>
              <a:rPr lang="en-US" altLang="zh-CN" dirty="0" smtClean="0"/>
              <a:t>(</a:t>
            </a:r>
            <a:r>
              <a:rPr lang="en-US" altLang="zh-CN" dirty="0" err="1" smtClean="0"/>
              <a:t>verificationinformation,VI</a:t>
            </a:r>
            <a:r>
              <a:rPr lang="en-US" altLang="zh-CN" dirty="0" smtClean="0"/>
              <a:t>)</a:t>
            </a:r>
            <a:r>
              <a:rPr lang="zh-CN" altLang="en-US" dirty="0" smtClean="0"/>
              <a:t>进行比较。由于无碰撞增量式哈希方法的安全性</a:t>
            </a:r>
            <a:r>
              <a:rPr lang="en-US" altLang="zh-CN" dirty="0" smtClean="0"/>
              <a:t>, </a:t>
            </a:r>
            <a:r>
              <a:rPr lang="zh-CN" altLang="en-US" dirty="0" smtClean="0"/>
              <a:t>如果数据被篡改</a:t>
            </a:r>
            <a:r>
              <a:rPr lang="en-US" altLang="zh-CN" dirty="0" smtClean="0"/>
              <a:t>, </a:t>
            </a:r>
            <a:r>
              <a:rPr lang="zh-CN" altLang="en-US" dirty="0" smtClean="0"/>
              <a:t>则用无碰撞增量式哈希方法生成的检验信息</a:t>
            </a:r>
            <a:r>
              <a:rPr lang="en-US" altLang="zh-CN" dirty="0" smtClean="0"/>
              <a:t>(PI)</a:t>
            </a:r>
            <a:r>
              <a:rPr lang="zh-CN" altLang="en-US" dirty="0" smtClean="0"/>
              <a:t>必然与原来保存的完整性验证信息</a:t>
            </a:r>
            <a:r>
              <a:rPr lang="en-US" altLang="zh-CN" dirty="0" smtClean="0"/>
              <a:t>(VI)</a:t>
            </a:r>
            <a:r>
              <a:rPr lang="zh-CN" altLang="en-US" dirty="0" smtClean="0"/>
              <a:t>不同</a:t>
            </a:r>
            <a:r>
              <a:rPr lang="en-US" altLang="zh-CN" dirty="0" smtClean="0"/>
              <a:t>, </a:t>
            </a:r>
            <a:r>
              <a:rPr lang="zh-CN" altLang="en-US" dirty="0" smtClean="0"/>
              <a:t>因此如果</a:t>
            </a:r>
            <a:r>
              <a:rPr lang="en-US" altLang="zh-CN" dirty="0" smtClean="0"/>
              <a:t>PI </a:t>
            </a:r>
            <a:r>
              <a:rPr lang="zh-CN" altLang="en-US" dirty="0" smtClean="0"/>
              <a:t>与</a:t>
            </a:r>
            <a:r>
              <a:rPr lang="en-US" altLang="zh-CN" dirty="0" smtClean="0"/>
              <a:t>VI </a:t>
            </a:r>
            <a:r>
              <a:rPr lang="zh-CN" altLang="en-US" dirty="0" smtClean="0"/>
              <a:t>相同</a:t>
            </a:r>
            <a:r>
              <a:rPr lang="en-US" altLang="zh-CN" dirty="0" smtClean="0"/>
              <a:t>, </a:t>
            </a:r>
            <a:r>
              <a:rPr lang="zh-CN" altLang="en-US" dirty="0" smtClean="0"/>
              <a:t>则说明该分组满足完整性验证。</a:t>
            </a:r>
          </a:p>
          <a:p>
            <a:r>
              <a:rPr lang="en-US" altLang="zh-CN" dirty="0" smtClean="0"/>
              <a:t>(3) </a:t>
            </a:r>
            <a:r>
              <a:rPr lang="zh-CN" altLang="en-US" dirty="0" smtClean="0"/>
              <a:t>如果全部结果集中的元组所在的分组均满足完整性验证</a:t>
            </a:r>
            <a:r>
              <a:rPr lang="en-US" altLang="zh-CN" dirty="0" smtClean="0"/>
              <a:t>, </a:t>
            </a:r>
            <a:r>
              <a:rPr lang="zh-CN" altLang="en-US" dirty="0" smtClean="0"/>
              <a:t>则说明查询结果集满足完整性验证</a:t>
            </a:r>
            <a:r>
              <a:rPr lang="en-US" altLang="zh-CN" dirty="0" smtClean="0"/>
              <a:t>, </a:t>
            </a:r>
            <a:r>
              <a:rPr lang="zh-CN" altLang="en-US" dirty="0" smtClean="0"/>
              <a:t>否则说明查询结果集被篡改。</a:t>
            </a:r>
            <a:endParaRPr lang="zh-CN" altLang="en-US" dirty="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完整性验证信息的维护</a:t>
            </a:r>
            <a:endParaRPr lang="zh-CN" altLang="en-US" dirty="0"/>
          </a:p>
        </p:txBody>
      </p:sp>
      <p:sp>
        <p:nvSpPr>
          <p:cNvPr id="3" name="内容占位符 2"/>
          <p:cNvSpPr>
            <a:spLocks noGrp="1"/>
          </p:cNvSpPr>
          <p:nvPr>
            <p:ph idx="1"/>
          </p:nvPr>
        </p:nvSpPr>
        <p:spPr/>
        <p:txBody>
          <a:bodyPr>
            <a:normAutofit fontScale="70000" lnSpcReduction="20000"/>
          </a:bodyPr>
          <a:lstStyle/>
          <a:p>
            <a:r>
              <a:rPr lang="zh-CN" altLang="en-US" dirty="0" smtClean="0"/>
              <a:t>由于数据更新操作</a:t>
            </a:r>
            <a:r>
              <a:rPr lang="en-US" altLang="zh-CN" dirty="0" smtClean="0"/>
              <a:t>(</a:t>
            </a:r>
            <a:r>
              <a:rPr lang="zh-CN" altLang="en-US" dirty="0" smtClean="0"/>
              <a:t>包括增、删、改操作</a:t>
            </a:r>
            <a:r>
              <a:rPr lang="en-US" altLang="zh-CN" dirty="0" smtClean="0"/>
              <a:t>)</a:t>
            </a:r>
            <a:r>
              <a:rPr lang="zh-CN" altLang="en-US" dirty="0" smtClean="0"/>
              <a:t>导致分组中元组信息的改变</a:t>
            </a:r>
            <a:r>
              <a:rPr lang="en-US" altLang="zh-CN" dirty="0" smtClean="0"/>
              <a:t>, </a:t>
            </a:r>
            <a:r>
              <a:rPr lang="zh-CN" altLang="en-US" dirty="0" smtClean="0"/>
              <a:t>相应的分组上的完整性验证信息也需要更新维护。下面介绍完整性验证信息的维护。</a:t>
            </a:r>
          </a:p>
          <a:p>
            <a:r>
              <a:rPr lang="zh-CN" altLang="en-US" dirty="0" smtClean="0"/>
              <a:t>假设被操作元组</a:t>
            </a:r>
            <a:r>
              <a:rPr lang="en-US" altLang="zh-CN" i="1" dirty="0" smtClean="0"/>
              <a:t>Xi </a:t>
            </a:r>
            <a:r>
              <a:rPr lang="zh-CN" altLang="en-US" i="1" dirty="0" smtClean="0"/>
              <a:t>所在在分组为</a:t>
            </a:r>
            <a:r>
              <a:rPr lang="en-US" altLang="zh-CN" i="1" dirty="0" smtClean="0"/>
              <a:t>j, </a:t>
            </a:r>
            <a:r>
              <a:rPr lang="zh-CN" altLang="en-US" i="1" dirty="0" smtClean="0"/>
              <a:t>分组上</a:t>
            </a:r>
            <a:r>
              <a:rPr lang="zh-CN" altLang="en-US" dirty="0" smtClean="0"/>
              <a:t>的完整性验证信息为</a:t>
            </a:r>
            <a:r>
              <a:rPr lang="en-US" altLang="zh-CN" i="1" dirty="0" smtClean="0"/>
              <a:t>VI(j)</a:t>
            </a:r>
            <a:r>
              <a:rPr lang="zh-CN" altLang="en-US" i="1" dirty="0" smtClean="0"/>
              <a:t>。</a:t>
            </a:r>
          </a:p>
          <a:p>
            <a:pPr lvl="1"/>
            <a:r>
              <a:rPr lang="zh-CN" altLang="en-US" dirty="0" smtClean="0"/>
              <a:t>对于插入操作</a:t>
            </a:r>
            <a:r>
              <a:rPr lang="en-US" altLang="zh-CN" dirty="0" smtClean="0"/>
              <a:t>, </a:t>
            </a:r>
            <a:r>
              <a:rPr lang="zh-CN" altLang="en-US" dirty="0" smtClean="0"/>
              <a:t>验证信息的维护</a:t>
            </a:r>
            <a:r>
              <a:rPr lang="en-US" altLang="zh-CN" dirty="0" smtClean="0"/>
              <a:t>:</a:t>
            </a:r>
            <a:r>
              <a:rPr lang="en-US" altLang="zh-CN" i="1" dirty="0" smtClean="0"/>
              <a:t>VI’ (j)=VI(j)⊙h(Xi)</a:t>
            </a:r>
          </a:p>
          <a:p>
            <a:pPr lvl="1"/>
            <a:r>
              <a:rPr lang="zh-CN" altLang="en-US" dirty="0" smtClean="0"/>
              <a:t>对于删除操作</a:t>
            </a:r>
            <a:r>
              <a:rPr lang="en-US" altLang="zh-CN" dirty="0" smtClean="0"/>
              <a:t>, </a:t>
            </a:r>
            <a:r>
              <a:rPr lang="zh-CN" altLang="en-US" dirty="0" smtClean="0"/>
              <a:t>验证信息的维护</a:t>
            </a:r>
            <a:r>
              <a:rPr lang="en-US" altLang="zh-CN" dirty="0" smtClean="0"/>
              <a:t>:</a:t>
            </a:r>
            <a:r>
              <a:rPr lang="en-US" altLang="zh-CN" i="1" dirty="0" smtClean="0"/>
              <a:t>VI’(j)=VI(j)⊙h</a:t>
            </a:r>
            <a:r>
              <a:rPr lang="en-US" altLang="zh-CN" i="1" baseline="30000" dirty="0" smtClean="0"/>
              <a:t>-1</a:t>
            </a:r>
            <a:r>
              <a:rPr lang="en-US" altLang="zh-CN" i="1" dirty="0" smtClean="0"/>
              <a:t>(Xi)</a:t>
            </a:r>
          </a:p>
          <a:p>
            <a:r>
              <a:rPr lang="zh-CN" altLang="en-US" dirty="0" smtClean="0"/>
              <a:t>对于更新操作</a:t>
            </a:r>
            <a:r>
              <a:rPr lang="en-US" altLang="zh-CN" dirty="0" smtClean="0"/>
              <a:t>, </a:t>
            </a:r>
            <a:r>
              <a:rPr lang="zh-CN" altLang="en-US" dirty="0" smtClean="0"/>
              <a:t>验证信息的维护</a:t>
            </a:r>
            <a:r>
              <a:rPr lang="en-US" altLang="zh-CN" dirty="0" smtClean="0"/>
              <a:t>:</a:t>
            </a:r>
          </a:p>
          <a:p>
            <a:pPr lvl="1"/>
            <a:r>
              <a:rPr lang="en-US" altLang="zh-CN" dirty="0" smtClean="0"/>
              <a:t>(1) </a:t>
            </a:r>
            <a:r>
              <a:rPr lang="zh-CN" altLang="en-US" dirty="0" smtClean="0"/>
              <a:t>更新前后的元组不在同一分组中</a:t>
            </a:r>
            <a:r>
              <a:rPr lang="en-US" altLang="zh-CN" dirty="0" smtClean="0"/>
              <a:t>, </a:t>
            </a:r>
            <a:r>
              <a:rPr lang="zh-CN" altLang="en-US" dirty="0" smtClean="0"/>
              <a:t>相当于先删除再插入两个操作。</a:t>
            </a:r>
          </a:p>
          <a:p>
            <a:pPr lvl="1"/>
            <a:r>
              <a:rPr lang="en-US" altLang="zh-CN" dirty="0" smtClean="0"/>
              <a:t>(2) </a:t>
            </a:r>
            <a:r>
              <a:rPr lang="zh-CN" altLang="en-US" dirty="0" smtClean="0"/>
              <a:t>更新前后的元组在同一分组中</a:t>
            </a:r>
            <a:r>
              <a:rPr lang="en-US" altLang="zh-CN" dirty="0" smtClean="0"/>
              <a:t>:</a:t>
            </a:r>
          </a:p>
          <a:p>
            <a:pPr lvl="1">
              <a:buNone/>
            </a:pPr>
            <a:r>
              <a:rPr lang="en-US" altLang="zh-CN" i="1" dirty="0" smtClean="0"/>
              <a:t>            VI’(j)=VI(j)⊙h</a:t>
            </a:r>
            <a:r>
              <a:rPr lang="en-US" altLang="zh-CN" i="1" baseline="30000" dirty="0" smtClean="0"/>
              <a:t>-1</a:t>
            </a:r>
            <a:r>
              <a:rPr lang="en-US" altLang="zh-CN" i="1" dirty="0" smtClean="0"/>
              <a:t>(Xi)⊙h (Xi’)</a:t>
            </a:r>
            <a:endParaRPr lang="zh-CN" altLang="en-US"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dirty="0"/>
          </a:p>
        </p:txBody>
      </p:sp>
      <p:sp>
        <p:nvSpPr>
          <p:cNvPr id="3" name="内容占位符 2"/>
          <p:cNvSpPr>
            <a:spLocks noGrp="1"/>
          </p:cNvSpPr>
          <p:nvPr>
            <p:ph idx="1"/>
          </p:nvPr>
        </p:nvSpPr>
        <p:spPr/>
        <p:txBody>
          <a:bodyPr>
            <a:normAutofit fontScale="85000" lnSpcReduction="20000"/>
          </a:bodyPr>
          <a:lstStyle/>
          <a:p>
            <a:r>
              <a:rPr lang="en-US" altLang="zh-CN" b="1" dirty="0" smtClean="0"/>
              <a:t>Ensuring Data Storage Security in Cloud Computing</a:t>
            </a:r>
          </a:p>
          <a:p>
            <a:pPr lvl="1">
              <a:buNone/>
            </a:pPr>
            <a:r>
              <a:rPr lang="en-US" altLang="zh-CN" sz="2400" dirty="0" smtClean="0"/>
              <a:t>Cong Wang, </a:t>
            </a:r>
            <a:r>
              <a:rPr lang="en-US" altLang="zh-CN" sz="2400" dirty="0" err="1" smtClean="0"/>
              <a:t>Qian</a:t>
            </a:r>
            <a:r>
              <a:rPr lang="en-US" altLang="zh-CN" sz="2400" dirty="0" smtClean="0"/>
              <a:t> Wang, </a:t>
            </a:r>
            <a:r>
              <a:rPr lang="en-US" altLang="zh-CN" sz="2400" dirty="0" err="1" smtClean="0"/>
              <a:t>Kui</a:t>
            </a:r>
            <a:r>
              <a:rPr lang="en-US" altLang="zh-CN" sz="2400" dirty="0" smtClean="0"/>
              <a:t> </a:t>
            </a:r>
            <a:r>
              <a:rPr lang="en-US" altLang="zh-CN" sz="2400" dirty="0" err="1" smtClean="0"/>
              <a:t>Ren</a:t>
            </a:r>
            <a:r>
              <a:rPr lang="en-US" altLang="zh-CN" sz="2400" dirty="0" smtClean="0"/>
              <a:t> and </a:t>
            </a:r>
            <a:r>
              <a:rPr lang="en-US" altLang="zh-CN" sz="2400" dirty="0" err="1" smtClean="0"/>
              <a:t>Wenjing</a:t>
            </a:r>
            <a:r>
              <a:rPr lang="en-US" altLang="zh-CN" sz="2400" dirty="0" smtClean="0"/>
              <a:t> Lou</a:t>
            </a:r>
          </a:p>
          <a:p>
            <a:pPr lvl="1">
              <a:buNone/>
            </a:pPr>
            <a:r>
              <a:rPr lang="en-US" sz="2400" dirty="0" err="1" smtClean="0"/>
              <a:t>IWQoS</a:t>
            </a:r>
            <a:r>
              <a:rPr lang="zh-CN" altLang="en-US" sz="2400" dirty="0" smtClean="0"/>
              <a:t>（</a:t>
            </a:r>
            <a:r>
              <a:rPr lang="en-US" sz="2400" i="1" dirty="0" smtClean="0">
                <a:hlinkClick r:id="rId2"/>
              </a:rPr>
              <a:t>International Workshop on Quality of Service</a:t>
            </a:r>
            <a:r>
              <a:rPr lang="en-US" sz="2400" dirty="0" smtClean="0">
                <a:hlinkClick r:id="rId2"/>
              </a:rPr>
              <a:t> </a:t>
            </a:r>
            <a:endParaRPr lang="en-US" sz="2400" dirty="0" smtClean="0"/>
          </a:p>
          <a:p>
            <a:pPr lvl="1">
              <a:buNone/>
            </a:pPr>
            <a:r>
              <a:rPr lang="zh-CN" altLang="en-US" sz="2400" dirty="0" smtClean="0"/>
              <a:t>）</a:t>
            </a:r>
            <a:r>
              <a:rPr lang="en-US" sz="2400" dirty="0" smtClean="0"/>
              <a:t>, 2009</a:t>
            </a:r>
            <a:endParaRPr lang="en-US" altLang="zh-CN" sz="2400" dirty="0" smtClean="0"/>
          </a:p>
          <a:p>
            <a:pPr lvl="1">
              <a:buNone/>
            </a:pPr>
            <a:r>
              <a:rPr lang="en-US" altLang="zh-CN" sz="2400" dirty="0" smtClean="0"/>
              <a:t>Illinois Institute of Technology</a:t>
            </a:r>
            <a:r>
              <a:rPr lang="zh-CN" altLang="en-US" sz="2400" dirty="0" smtClean="0"/>
              <a:t>（伊利诺理工大学）</a:t>
            </a:r>
            <a:r>
              <a:rPr lang="en-US" sz="2400" b="1" dirty="0" err="1" smtClean="0"/>
              <a:t>UbiSeC</a:t>
            </a:r>
            <a:r>
              <a:rPr lang="en-US" sz="2400" b="1" dirty="0" smtClean="0"/>
              <a:t> lab </a:t>
            </a:r>
            <a:r>
              <a:rPr lang="zh-CN" altLang="en-US" sz="2400" b="1" dirty="0" smtClean="0"/>
              <a:t>，</a:t>
            </a:r>
            <a:r>
              <a:rPr lang="zh-CN" altLang="en-US" sz="2400" dirty="0" smtClean="0"/>
              <a:t>主要研究网络与系统安全，无线网安全，普适计算和应用密码学。</a:t>
            </a:r>
            <a:r>
              <a:rPr lang="en-US" altLang="zh-CN" sz="2400" dirty="0" smtClean="0">
                <a:hlinkClick r:id="rId3"/>
              </a:rPr>
              <a:t>http://www.ece.iit.edu/~ubisec/index.html</a:t>
            </a:r>
            <a:r>
              <a:rPr lang="en-US" altLang="zh-CN" sz="2400" dirty="0" smtClean="0"/>
              <a:t> </a:t>
            </a:r>
          </a:p>
          <a:p>
            <a:pPr lvl="1">
              <a:buNone/>
            </a:pPr>
            <a:r>
              <a:rPr lang="en-US" altLang="zh-CN" sz="2400" b="1" dirty="0" err="1" smtClean="0"/>
              <a:t>Kui</a:t>
            </a:r>
            <a:r>
              <a:rPr lang="en-US" altLang="zh-CN" sz="2400" b="1" dirty="0" smtClean="0"/>
              <a:t> </a:t>
            </a:r>
            <a:r>
              <a:rPr lang="en-US" altLang="zh-CN" sz="2400" b="1" dirty="0" err="1" smtClean="0"/>
              <a:t>Ren</a:t>
            </a:r>
            <a:r>
              <a:rPr lang="zh-CN" altLang="en-US" sz="2400" b="1" dirty="0" smtClean="0"/>
              <a:t>：</a:t>
            </a:r>
            <a:r>
              <a:rPr lang="en-US" sz="2400" dirty="0" smtClean="0"/>
              <a:t> Assistant Professor</a:t>
            </a:r>
            <a:r>
              <a:rPr lang="zh-CN" altLang="en-US" sz="2400" dirty="0" smtClean="0"/>
              <a:t>，主要研究云计算中的隐私与安全、无线网底层攻击和保护机制，</a:t>
            </a:r>
            <a:r>
              <a:rPr lang="en-US" sz="2400" dirty="0" smtClean="0"/>
              <a:t>Wireless Ad Hoc, Mesh, &amp; Sensor Network </a:t>
            </a:r>
            <a:r>
              <a:rPr lang="zh-CN" altLang="en-US" sz="2400" dirty="0" smtClean="0"/>
              <a:t>、</a:t>
            </a:r>
            <a:r>
              <a:rPr lang="en-US" sz="2400" dirty="0" smtClean="0"/>
              <a:t> Smart Grid Security</a:t>
            </a:r>
            <a:r>
              <a:rPr lang="zh-CN" altLang="en-US" sz="2400" dirty="0" smtClean="0"/>
              <a:t>、</a:t>
            </a:r>
            <a:r>
              <a:rPr lang="en-US" sz="2400" dirty="0" smtClean="0"/>
              <a:t>Access Control with Attribute-based Cryptographic Techniques.</a:t>
            </a:r>
          </a:p>
          <a:p>
            <a:pPr lvl="1">
              <a:buNone/>
            </a:pPr>
            <a:r>
              <a:rPr lang="en-US" altLang="zh-CN" sz="2400" b="1" dirty="0" smtClean="0"/>
              <a:t>Current PhD Students</a:t>
            </a:r>
            <a:r>
              <a:rPr lang="zh-CN" altLang="en-US" sz="2400" b="1" dirty="0" smtClean="0"/>
              <a:t>：</a:t>
            </a:r>
            <a:r>
              <a:rPr lang="en-US" altLang="zh-CN" sz="2400" b="1" dirty="0" err="1" smtClean="0"/>
              <a:t>Qian</a:t>
            </a:r>
            <a:r>
              <a:rPr lang="en-US" altLang="zh-CN" sz="2400" b="1" dirty="0" smtClean="0"/>
              <a:t> Wang</a:t>
            </a:r>
            <a:r>
              <a:rPr lang="zh-CN" altLang="en-US" sz="2400" b="1" dirty="0" smtClean="0"/>
              <a:t>、</a:t>
            </a:r>
            <a:r>
              <a:rPr lang="en-US" altLang="zh-CN" sz="2400" b="1" dirty="0" smtClean="0"/>
              <a:t>Cong Wang</a:t>
            </a:r>
          </a:p>
          <a:p>
            <a:pPr lvl="1">
              <a:buNone/>
            </a:pPr>
            <a:endParaRPr lang="en-US" altLang="zh-CN" sz="2400" b="1" dirty="0" smtClean="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err="1" smtClean="0"/>
              <a:t>SaaS</a:t>
            </a:r>
            <a:r>
              <a:rPr lang="zh-CN" altLang="en-US" dirty="0" smtClean="0"/>
              <a:t>完整性</a:t>
            </a:r>
            <a:endParaRPr lang="zh-CN" altLang="en-US" dirty="0"/>
          </a:p>
        </p:txBody>
      </p:sp>
      <p:sp>
        <p:nvSpPr>
          <p:cNvPr id="3" name="内容占位符 2"/>
          <p:cNvSpPr>
            <a:spLocks noGrp="1"/>
          </p:cNvSpPr>
          <p:nvPr>
            <p:ph idx="1"/>
          </p:nvPr>
        </p:nvSpPr>
        <p:spPr/>
        <p:txBody>
          <a:bodyPr/>
          <a:lstStyle/>
          <a:p>
            <a:r>
              <a:rPr lang="zh-CN" altLang="en-US" smtClean="0"/>
              <a:t>恶意数据库管理员为了</a:t>
            </a:r>
            <a:r>
              <a:rPr lang="zh-CN" altLang="en-US" dirty="0" smtClean="0"/>
              <a:t>减少维护费用，删除租户长期不用的数据；或者恶意隐瞒租户数据损失。</a:t>
            </a:r>
          </a:p>
          <a:p>
            <a:r>
              <a:rPr lang="en-US" dirty="0" err="1" smtClean="0"/>
              <a:t>SaaS</a:t>
            </a:r>
            <a:r>
              <a:rPr lang="zh-CN" altLang="en-US" dirty="0" smtClean="0"/>
              <a:t>中租户请求多为事务性请求，租户数据是动态变化的，</a:t>
            </a:r>
            <a:r>
              <a:rPr lang="en-US" dirty="0" err="1" smtClean="0"/>
              <a:t>SaaS</a:t>
            </a:r>
            <a:r>
              <a:rPr lang="zh-CN" altLang="en-US" dirty="0" smtClean="0"/>
              <a:t>中完整性检验应该支持数据动态变化的情况。</a:t>
            </a:r>
          </a:p>
          <a:p>
            <a:r>
              <a:rPr lang="zh-CN" altLang="en-US" dirty="0" smtClean="0"/>
              <a:t>租户使用数据时可以实时验证数据是否可靠。</a:t>
            </a:r>
            <a:endParaRPr lang="zh-CN" altLang="en-US"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作者论文</a:t>
            </a:r>
            <a:endParaRPr lang="zh-CN" altLang="en-US" dirty="0"/>
          </a:p>
        </p:txBody>
      </p:sp>
      <p:sp>
        <p:nvSpPr>
          <p:cNvPr id="3" name="内容占位符 2"/>
          <p:cNvSpPr>
            <a:spLocks noGrp="1"/>
          </p:cNvSpPr>
          <p:nvPr>
            <p:ph idx="1"/>
          </p:nvPr>
        </p:nvSpPr>
        <p:spPr/>
        <p:txBody>
          <a:bodyPr>
            <a:normAutofit fontScale="62500" lnSpcReduction="20000"/>
          </a:bodyPr>
          <a:lstStyle/>
          <a:p>
            <a:r>
              <a:rPr lang="en-US" dirty="0" smtClean="0"/>
              <a:t>Fuzzy Keyword Search over Encrypted Data in Cloud Computing</a:t>
            </a:r>
            <a:r>
              <a:rPr lang="zh-CN" altLang="en-US" dirty="0" smtClean="0"/>
              <a:t>，</a:t>
            </a:r>
            <a:r>
              <a:rPr lang="en-US" dirty="0" smtClean="0">
                <a:hlinkClick r:id="rId2"/>
              </a:rPr>
              <a:t>Jin Li</a:t>
            </a:r>
            <a:r>
              <a:rPr lang="en-US" dirty="0" smtClean="0"/>
              <a:t>, </a:t>
            </a:r>
            <a:r>
              <a:rPr lang="en-US" dirty="0" err="1" smtClean="0">
                <a:hlinkClick r:id="rId3"/>
              </a:rPr>
              <a:t>Qian</a:t>
            </a:r>
            <a:r>
              <a:rPr lang="en-US" dirty="0" smtClean="0">
                <a:hlinkClick r:id="rId3"/>
              </a:rPr>
              <a:t> Wang</a:t>
            </a:r>
            <a:r>
              <a:rPr lang="en-US" dirty="0" smtClean="0"/>
              <a:t>, </a:t>
            </a:r>
            <a:r>
              <a:rPr lang="en-US" dirty="0" smtClean="0">
                <a:hlinkClick r:id="rId4"/>
              </a:rPr>
              <a:t>Cong Wang</a:t>
            </a:r>
            <a:r>
              <a:rPr lang="en-US" dirty="0" smtClean="0"/>
              <a:t>, </a:t>
            </a:r>
            <a:r>
              <a:rPr lang="en-US" dirty="0" err="1" smtClean="0">
                <a:hlinkClick r:id="rId5"/>
              </a:rPr>
              <a:t>Ning</a:t>
            </a:r>
            <a:r>
              <a:rPr lang="en-US" dirty="0" smtClean="0">
                <a:hlinkClick r:id="rId5"/>
              </a:rPr>
              <a:t> Cao</a:t>
            </a:r>
            <a:r>
              <a:rPr lang="en-US" dirty="0" smtClean="0"/>
              <a:t>, </a:t>
            </a:r>
            <a:r>
              <a:rPr lang="en-US" dirty="0" err="1" smtClean="0">
                <a:hlinkClick r:id="rId6"/>
              </a:rPr>
              <a:t>Kui</a:t>
            </a:r>
            <a:r>
              <a:rPr lang="en-US" dirty="0" smtClean="0">
                <a:hlinkClick r:id="rId6"/>
              </a:rPr>
              <a:t> </a:t>
            </a:r>
            <a:r>
              <a:rPr lang="en-US" dirty="0" err="1" smtClean="0">
                <a:hlinkClick r:id="rId6"/>
              </a:rPr>
              <a:t>Ren</a:t>
            </a:r>
            <a:r>
              <a:rPr lang="en-US" dirty="0" smtClean="0"/>
              <a:t>, </a:t>
            </a:r>
            <a:r>
              <a:rPr lang="en-US" dirty="0" err="1" smtClean="0">
                <a:hlinkClick r:id="rId7"/>
              </a:rPr>
              <a:t>Wenjing</a:t>
            </a:r>
            <a:r>
              <a:rPr lang="en-US" dirty="0" smtClean="0">
                <a:hlinkClick r:id="rId7"/>
              </a:rPr>
              <a:t> Lou</a:t>
            </a:r>
            <a:r>
              <a:rPr lang="en-US" dirty="0" smtClean="0"/>
              <a:t>.</a:t>
            </a:r>
            <a:r>
              <a:rPr lang="en-US" dirty="0" smtClean="0">
                <a:hlinkClick r:id="rId8"/>
              </a:rPr>
              <a:t> INFOCOM 2010:441-445</a:t>
            </a:r>
            <a:endParaRPr lang="en-US" dirty="0" smtClean="0"/>
          </a:p>
          <a:p>
            <a:r>
              <a:rPr lang="en-US" dirty="0" smtClean="0"/>
              <a:t>Privacy-Preserving Public Auditing for Data Storage Security in Cloud Computing.</a:t>
            </a:r>
            <a:r>
              <a:rPr lang="en-US" dirty="0" smtClean="0">
                <a:hlinkClick r:id="rId4"/>
              </a:rPr>
              <a:t> Cong Wang</a:t>
            </a:r>
            <a:r>
              <a:rPr lang="en-US" dirty="0" smtClean="0"/>
              <a:t>, </a:t>
            </a:r>
            <a:r>
              <a:rPr lang="en-US" dirty="0" err="1" smtClean="0">
                <a:hlinkClick r:id="rId3"/>
              </a:rPr>
              <a:t>Qian</a:t>
            </a:r>
            <a:r>
              <a:rPr lang="en-US" dirty="0" smtClean="0">
                <a:hlinkClick r:id="rId3"/>
              </a:rPr>
              <a:t> Wang</a:t>
            </a:r>
            <a:r>
              <a:rPr lang="en-US" dirty="0" smtClean="0"/>
              <a:t>, </a:t>
            </a:r>
            <a:r>
              <a:rPr lang="en-US" dirty="0" err="1" smtClean="0">
                <a:hlinkClick r:id="rId6"/>
              </a:rPr>
              <a:t>Kui</a:t>
            </a:r>
            <a:r>
              <a:rPr lang="en-US" dirty="0" smtClean="0">
                <a:hlinkClick r:id="rId6"/>
              </a:rPr>
              <a:t> </a:t>
            </a:r>
            <a:r>
              <a:rPr lang="en-US" dirty="0" err="1" smtClean="0">
                <a:hlinkClick r:id="rId6"/>
              </a:rPr>
              <a:t>Ren</a:t>
            </a:r>
            <a:r>
              <a:rPr lang="en-US" dirty="0" smtClean="0"/>
              <a:t>, </a:t>
            </a:r>
            <a:r>
              <a:rPr lang="en-US" dirty="0" err="1" smtClean="0">
                <a:hlinkClick r:id="rId7"/>
              </a:rPr>
              <a:t>Wenjing</a:t>
            </a:r>
            <a:r>
              <a:rPr lang="en-US" dirty="0" smtClean="0">
                <a:hlinkClick r:id="rId7"/>
              </a:rPr>
              <a:t> Lou</a:t>
            </a:r>
            <a:r>
              <a:rPr lang="en-US" dirty="0" smtClean="0"/>
              <a:t>.</a:t>
            </a:r>
            <a:r>
              <a:rPr lang="en-US" dirty="0" smtClean="0">
                <a:hlinkClick r:id="rId9"/>
              </a:rPr>
              <a:t> INFOCOM 2010:525-533</a:t>
            </a:r>
            <a:endParaRPr lang="en-US" dirty="0" smtClean="0"/>
          </a:p>
          <a:p>
            <a:r>
              <a:rPr lang="en-US" dirty="0" smtClean="0"/>
              <a:t>Secure Ranked Keyword Search over Encrypted Cloud Data.</a:t>
            </a:r>
            <a:r>
              <a:rPr lang="en-US" dirty="0" smtClean="0">
                <a:hlinkClick r:id="rId4"/>
              </a:rPr>
              <a:t> Cong Wang</a:t>
            </a:r>
            <a:r>
              <a:rPr lang="en-US" dirty="0" smtClean="0"/>
              <a:t>, </a:t>
            </a:r>
            <a:r>
              <a:rPr lang="en-US" dirty="0" err="1" smtClean="0">
                <a:hlinkClick r:id="rId5"/>
              </a:rPr>
              <a:t>Ning</a:t>
            </a:r>
            <a:r>
              <a:rPr lang="en-US" dirty="0" smtClean="0">
                <a:hlinkClick r:id="rId5"/>
              </a:rPr>
              <a:t> Cao</a:t>
            </a:r>
            <a:r>
              <a:rPr lang="en-US" dirty="0" smtClean="0"/>
              <a:t>, </a:t>
            </a:r>
            <a:r>
              <a:rPr lang="en-US" dirty="0" smtClean="0">
                <a:hlinkClick r:id="rId2"/>
              </a:rPr>
              <a:t>Jin Li</a:t>
            </a:r>
            <a:r>
              <a:rPr lang="en-US" dirty="0" smtClean="0"/>
              <a:t>, </a:t>
            </a:r>
            <a:r>
              <a:rPr lang="en-US" dirty="0" err="1" smtClean="0">
                <a:hlinkClick r:id="rId6"/>
              </a:rPr>
              <a:t>Kui</a:t>
            </a:r>
            <a:r>
              <a:rPr lang="en-US" dirty="0" smtClean="0">
                <a:hlinkClick r:id="rId6"/>
              </a:rPr>
              <a:t> </a:t>
            </a:r>
            <a:r>
              <a:rPr lang="en-US" dirty="0" err="1" smtClean="0">
                <a:hlinkClick r:id="rId6"/>
              </a:rPr>
              <a:t>Ren</a:t>
            </a:r>
            <a:r>
              <a:rPr lang="en-US" dirty="0" smtClean="0"/>
              <a:t>, </a:t>
            </a:r>
            <a:r>
              <a:rPr lang="en-US" dirty="0" err="1" smtClean="0">
                <a:hlinkClick r:id="rId7"/>
              </a:rPr>
              <a:t>Wenjing</a:t>
            </a:r>
            <a:r>
              <a:rPr lang="en-US" dirty="0" smtClean="0">
                <a:hlinkClick r:id="rId7"/>
              </a:rPr>
              <a:t> Lou</a:t>
            </a:r>
            <a:r>
              <a:rPr lang="en-US" dirty="0" smtClean="0"/>
              <a:t>.</a:t>
            </a:r>
            <a:r>
              <a:rPr lang="en-US" dirty="0" smtClean="0">
                <a:hlinkClick r:id="rId10"/>
              </a:rPr>
              <a:t> ICDCS 2010:253-262</a:t>
            </a:r>
            <a:endParaRPr lang="en-US" dirty="0" smtClean="0"/>
          </a:p>
          <a:p>
            <a:r>
              <a:rPr lang="en-US" dirty="0" smtClean="0"/>
              <a:t>Achieving Secure, Scalable, and Fine-grained Data Access Control in Cloud Computing.</a:t>
            </a:r>
            <a:r>
              <a:rPr lang="en-US" dirty="0" smtClean="0">
                <a:hlinkClick r:id="rId11"/>
              </a:rPr>
              <a:t> </a:t>
            </a:r>
            <a:r>
              <a:rPr lang="en-US" dirty="0" err="1" smtClean="0">
                <a:hlinkClick r:id="rId11"/>
              </a:rPr>
              <a:t>Shucheng</a:t>
            </a:r>
            <a:r>
              <a:rPr lang="en-US" dirty="0" smtClean="0">
                <a:hlinkClick r:id="rId11"/>
              </a:rPr>
              <a:t> Yu</a:t>
            </a:r>
            <a:r>
              <a:rPr lang="en-US" dirty="0" smtClean="0"/>
              <a:t>, </a:t>
            </a:r>
            <a:r>
              <a:rPr lang="en-US" dirty="0" smtClean="0">
                <a:hlinkClick r:id="rId4"/>
              </a:rPr>
              <a:t>Cong Wang</a:t>
            </a:r>
            <a:r>
              <a:rPr lang="en-US" dirty="0" smtClean="0"/>
              <a:t>, </a:t>
            </a:r>
            <a:r>
              <a:rPr lang="en-US" dirty="0" err="1" smtClean="0">
                <a:hlinkClick r:id="rId6"/>
              </a:rPr>
              <a:t>Kui</a:t>
            </a:r>
            <a:r>
              <a:rPr lang="en-US" dirty="0" smtClean="0">
                <a:hlinkClick r:id="rId6"/>
              </a:rPr>
              <a:t> </a:t>
            </a:r>
            <a:r>
              <a:rPr lang="en-US" dirty="0" err="1" smtClean="0">
                <a:hlinkClick r:id="rId6"/>
              </a:rPr>
              <a:t>Ren</a:t>
            </a:r>
            <a:r>
              <a:rPr lang="en-US" dirty="0" smtClean="0"/>
              <a:t>, </a:t>
            </a:r>
            <a:r>
              <a:rPr lang="en-US" dirty="0" err="1" smtClean="0">
                <a:hlinkClick r:id="rId7"/>
              </a:rPr>
              <a:t>Wenjing</a:t>
            </a:r>
            <a:r>
              <a:rPr lang="en-US" dirty="0" smtClean="0">
                <a:hlinkClick r:id="rId7"/>
              </a:rPr>
              <a:t> Lou</a:t>
            </a:r>
            <a:r>
              <a:rPr lang="en-US" dirty="0" smtClean="0"/>
              <a:t>.</a:t>
            </a:r>
            <a:r>
              <a:rPr lang="en-US" dirty="0" smtClean="0">
                <a:hlinkClick r:id="rId12"/>
              </a:rPr>
              <a:t> INFOCOM 2010:534-542</a:t>
            </a:r>
            <a:endParaRPr lang="en-US" dirty="0" smtClean="0"/>
          </a:p>
          <a:p>
            <a:r>
              <a:rPr lang="en-US" dirty="0" smtClean="0"/>
              <a:t>Enabling Public Verifiability and Data Dynamics for Storage Security in Cloud Computing.</a:t>
            </a:r>
            <a:r>
              <a:rPr lang="en-US" dirty="0" smtClean="0">
                <a:hlinkClick r:id="rId3"/>
              </a:rPr>
              <a:t> </a:t>
            </a:r>
            <a:r>
              <a:rPr lang="en-US" dirty="0" err="1" smtClean="0">
                <a:hlinkClick r:id="rId3"/>
              </a:rPr>
              <a:t>Qian</a:t>
            </a:r>
            <a:r>
              <a:rPr lang="en-US" dirty="0" smtClean="0">
                <a:hlinkClick r:id="rId3"/>
              </a:rPr>
              <a:t> Wang</a:t>
            </a:r>
            <a:r>
              <a:rPr lang="en-US" dirty="0" smtClean="0"/>
              <a:t>, </a:t>
            </a:r>
            <a:r>
              <a:rPr lang="en-US" dirty="0" smtClean="0">
                <a:hlinkClick r:id="rId4"/>
              </a:rPr>
              <a:t>Cong Wang</a:t>
            </a:r>
            <a:r>
              <a:rPr lang="en-US" dirty="0" smtClean="0"/>
              <a:t>, </a:t>
            </a:r>
            <a:r>
              <a:rPr lang="en-US" dirty="0" smtClean="0">
                <a:hlinkClick r:id="rId2"/>
              </a:rPr>
              <a:t>Jin Li</a:t>
            </a:r>
            <a:r>
              <a:rPr lang="en-US" dirty="0" smtClean="0"/>
              <a:t>, </a:t>
            </a:r>
            <a:r>
              <a:rPr lang="en-US" dirty="0" err="1" smtClean="0">
                <a:hlinkClick r:id="rId6"/>
              </a:rPr>
              <a:t>Kui</a:t>
            </a:r>
            <a:r>
              <a:rPr lang="en-US" dirty="0" smtClean="0">
                <a:hlinkClick r:id="rId6"/>
              </a:rPr>
              <a:t> </a:t>
            </a:r>
            <a:r>
              <a:rPr lang="en-US" dirty="0" err="1" smtClean="0">
                <a:hlinkClick r:id="rId6"/>
              </a:rPr>
              <a:t>Ren</a:t>
            </a:r>
            <a:r>
              <a:rPr lang="en-US" dirty="0" smtClean="0"/>
              <a:t>, </a:t>
            </a:r>
            <a:r>
              <a:rPr lang="en-US" dirty="0" err="1" smtClean="0">
                <a:hlinkClick r:id="rId7"/>
              </a:rPr>
              <a:t>Wenjing</a:t>
            </a:r>
            <a:r>
              <a:rPr lang="en-US" dirty="0" smtClean="0">
                <a:hlinkClick r:id="rId7"/>
              </a:rPr>
              <a:t> Lou</a:t>
            </a:r>
            <a:r>
              <a:rPr lang="en-US" dirty="0" smtClean="0"/>
              <a:t>.</a:t>
            </a:r>
            <a:r>
              <a:rPr lang="en-US" dirty="0" smtClean="0">
                <a:hlinkClick r:id="rId13"/>
              </a:rPr>
              <a:t> ESORICS 2009:355-370</a:t>
            </a:r>
            <a:endParaRPr lang="en-US" dirty="0" smtClean="0"/>
          </a:p>
          <a:p>
            <a:endParaRPr lang="en-US" dirty="0" smtClean="0"/>
          </a:p>
          <a:p>
            <a:endParaRPr lang="zh-CN" altLang="en-US"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云计算</a:t>
            </a:r>
            <a:endParaRPr lang="zh-CN" altLang="en-US" dirty="0"/>
          </a:p>
        </p:txBody>
      </p:sp>
      <p:sp>
        <p:nvSpPr>
          <p:cNvPr id="3" name="内容占位符 2"/>
          <p:cNvSpPr>
            <a:spLocks noGrp="1"/>
          </p:cNvSpPr>
          <p:nvPr>
            <p:ph idx="1"/>
          </p:nvPr>
        </p:nvSpPr>
        <p:spPr/>
        <p:txBody>
          <a:bodyPr>
            <a:normAutofit fontScale="77500" lnSpcReduction="20000"/>
          </a:bodyPr>
          <a:lstStyle/>
          <a:p>
            <a:pPr>
              <a:lnSpc>
                <a:spcPct val="150000"/>
              </a:lnSpc>
            </a:pPr>
            <a:r>
              <a:rPr lang="zh-CN" altLang="en-US" sz="2600" dirty="0" smtClean="0"/>
              <a:t>云计算（</a:t>
            </a:r>
            <a:r>
              <a:rPr lang="en-US" altLang="zh-CN" sz="2600" dirty="0" smtClean="0"/>
              <a:t>cloud computing</a:t>
            </a:r>
            <a:r>
              <a:rPr lang="zh-CN" altLang="en-US" sz="2600" dirty="0" smtClean="0"/>
              <a:t>）分布式计算技术的一种，其最基本的概念，是透过网络将庞大的计算处理程序自动分拆成无数个较小的子程序，再交由多部服务器所组成的庞大系统经搜寻、计算分析之后将处理结果回传给用户。透过这项技术，网络服务提供者可以在数秒之内，达成处理数以千万计甚至亿计的信息，达到和“超级计算机”同样强大效能的网络服务。 </a:t>
            </a:r>
            <a:br>
              <a:rPr lang="zh-CN" altLang="en-US" sz="2600" dirty="0" smtClean="0"/>
            </a:br>
            <a:endParaRPr lang="zh-CN" altLang="en-US" sz="2600" dirty="0" smtClean="0"/>
          </a:p>
          <a:p>
            <a:pPr>
              <a:lnSpc>
                <a:spcPct val="150000"/>
              </a:lnSpc>
            </a:pPr>
            <a:r>
              <a:rPr lang="zh-CN" altLang="en-US" sz="2600" dirty="0" smtClean="0"/>
              <a:t>最简单的云计算技术在网络服务中已经随处可见，例如搜寻引擎、网络信箱等，使用者只要输入简单指令即能得到大量信息</a:t>
            </a:r>
            <a:r>
              <a:rPr lang="zh-CN" altLang="en-US" dirty="0" smtClean="0"/>
              <a:t>。</a:t>
            </a:r>
            <a:endParaRPr lang="zh-CN" altLang="en-US"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smtClean="0"/>
              <a:t>云计算中存储安全问题</a:t>
            </a:r>
            <a:endParaRPr lang="en-US" altLang="zh-CN" dirty="0" smtClean="0"/>
          </a:p>
        </p:txBody>
      </p:sp>
      <p:sp>
        <p:nvSpPr>
          <p:cNvPr id="3" name="内容占位符 2"/>
          <p:cNvSpPr>
            <a:spLocks noGrp="1"/>
          </p:cNvSpPr>
          <p:nvPr>
            <p:ph idx="1"/>
          </p:nvPr>
        </p:nvSpPr>
        <p:spPr>
          <a:xfrm>
            <a:off x="1331640" y="3789040"/>
            <a:ext cx="7498080" cy="3068960"/>
          </a:xfrm>
        </p:spPr>
        <p:txBody>
          <a:bodyPr>
            <a:normAutofit lnSpcReduction="10000"/>
          </a:bodyPr>
          <a:lstStyle/>
          <a:p>
            <a:r>
              <a:rPr lang="zh-CN" altLang="en-US" dirty="0" smtClean="0"/>
              <a:t>对于用户来说，将数据放到云中：</a:t>
            </a:r>
            <a:endParaRPr lang="en-US" altLang="zh-CN" dirty="0" smtClean="0"/>
          </a:p>
          <a:p>
            <a:pPr lvl="1"/>
            <a:r>
              <a:rPr lang="zh-CN" altLang="en-US" dirty="0" smtClean="0"/>
              <a:t>降低了用户端存储负担；</a:t>
            </a:r>
            <a:endParaRPr lang="en-US" altLang="zh-CN" dirty="0" smtClean="0"/>
          </a:p>
          <a:p>
            <a:pPr lvl="1"/>
            <a:r>
              <a:rPr lang="zh-CN" altLang="en-US" dirty="0" smtClean="0"/>
              <a:t>采用独立于存储位置通用数据访问接口；</a:t>
            </a:r>
            <a:endParaRPr lang="en-US" altLang="zh-CN" dirty="0" smtClean="0"/>
          </a:p>
          <a:p>
            <a:pPr lvl="1"/>
            <a:r>
              <a:rPr lang="zh-CN" altLang="en-US" dirty="0" smtClean="0"/>
              <a:t>降低硬件软件支出。</a:t>
            </a:r>
            <a:endParaRPr lang="en-US" altLang="zh-CN" dirty="0" smtClean="0"/>
          </a:p>
          <a:p>
            <a:r>
              <a:rPr lang="zh-CN" altLang="en-US" dirty="0" smtClean="0"/>
              <a:t>将数据放到云中，同时也降低了用户对数据控制能力</a:t>
            </a:r>
            <a:endParaRPr lang="en-US" altLang="zh-CN" dirty="0" smtClean="0"/>
          </a:p>
          <a:p>
            <a:pPr lvl="1"/>
            <a:endParaRPr lang="zh-CN" altLang="en-US" dirty="0"/>
          </a:p>
        </p:txBody>
      </p:sp>
      <p:pic>
        <p:nvPicPr>
          <p:cNvPr id="1027" name="Picture 3"/>
          <p:cNvPicPr>
            <a:picLocks noChangeAspect="1" noChangeArrowheads="1"/>
          </p:cNvPicPr>
          <p:nvPr/>
        </p:nvPicPr>
        <p:blipFill>
          <a:blip r:embed="rId2"/>
          <a:srcRect/>
          <a:stretch>
            <a:fillRect/>
          </a:stretch>
        </p:blipFill>
        <p:spPr bwMode="auto">
          <a:xfrm>
            <a:off x="2555776" y="1556791"/>
            <a:ext cx="4886842" cy="208823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云中的数据完整性问题</a:t>
            </a:r>
            <a:endParaRPr lang="zh-CN" altLang="en-US" dirty="0"/>
          </a:p>
        </p:txBody>
      </p:sp>
      <p:sp>
        <p:nvSpPr>
          <p:cNvPr id="3" name="内容占位符 2"/>
          <p:cNvSpPr>
            <a:spLocks noGrp="1"/>
          </p:cNvSpPr>
          <p:nvPr>
            <p:ph idx="1"/>
          </p:nvPr>
        </p:nvSpPr>
        <p:spPr/>
        <p:txBody>
          <a:bodyPr>
            <a:normAutofit fontScale="85000" lnSpcReduction="10000"/>
          </a:bodyPr>
          <a:lstStyle/>
          <a:p>
            <a:pPr lvl="0"/>
            <a:r>
              <a:rPr lang="zh-CN" altLang="en-US" dirty="0" smtClean="0"/>
              <a:t>原有完整性保护问题：</a:t>
            </a:r>
          </a:p>
          <a:p>
            <a:pPr lvl="1"/>
            <a:r>
              <a:rPr lang="zh-CN" altLang="en-US" dirty="0" smtClean="0"/>
              <a:t>内部问题：拜占庭失效</a:t>
            </a:r>
            <a:r>
              <a:rPr lang="en-US" altLang="zh-CN" dirty="0" smtClean="0"/>
              <a:t>(</a:t>
            </a:r>
            <a:r>
              <a:rPr lang="zh-CN" altLang="en-US" dirty="0" smtClean="0"/>
              <a:t>一方向另一方发送消息，另一方没有受到，发送方也无法确认消息确实丢失的情形</a:t>
            </a:r>
            <a:r>
              <a:rPr lang="en-US" altLang="zh-CN" dirty="0" smtClean="0"/>
              <a:t>)</a:t>
            </a:r>
            <a:r>
              <a:rPr lang="zh-CN" altLang="en-US" dirty="0" smtClean="0"/>
              <a:t>、服务端管理错误、软件错误；</a:t>
            </a:r>
          </a:p>
          <a:p>
            <a:pPr lvl="1"/>
            <a:r>
              <a:rPr lang="zh-CN" altLang="en-US" dirty="0" smtClean="0"/>
              <a:t>外部问题：恶意软件攻击、以获取经济利益为目的的攻击。</a:t>
            </a:r>
          </a:p>
          <a:p>
            <a:pPr lvl="0"/>
            <a:r>
              <a:rPr lang="zh-CN" altLang="en-US" dirty="0" smtClean="0"/>
              <a:t>云中完整性保护新问题：</a:t>
            </a:r>
          </a:p>
          <a:p>
            <a:pPr lvl="1"/>
            <a:r>
              <a:rPr lang="zh-CN" altLang="en-US" dirty="0" smtClean="0"/>
              <a:t>恶意云服务商为了减少维护费用，丢弃租户长期不用的数据；</a:t>
            </a:r>
          </a:p>
          <a:p>
            <a:pPr lvl="1"/>
            <a:r>
              <a:rPr lang="zh-CN" altLang="en-US" dirty="0" smtClean="0"/>
              <a:t>恶意隐瞒租户数据丢失事件。</a:t>
            </a:r>
            <a:endParaRPr lang="en-US" altLang="zh-CN" dirty="0" smtClean="0"/>
          </a:p>
          <a:p>
            <a:r>
              <a:rPr lang="zh-CN" altLang="en-US" dirty="0" smtClean="0"/>
              <a:t>现有云存储并没有提供保障数据完整性和可用性的机制。</a:t>
            </a:r>
          </a:p>
          <a:p>
            <a:endParaRPr lang="zh-CN" altLang="en-US"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云中的数据完整性挑战</a:t>
            </a:r>
            <a:endParaRPr lang="zh-CN" altLang="en-US" dirty="0"/>
          </a:p>
        </p:txBody>
      </p:sp>
      <p:sp>
        <p:nvSpPr>
          <p:cNvPr id="3" name="内容占位符 2"/>
          <p:cNvSpPr>
            <a:spLocks noGrp="1"/>
          </p:cNvSpPr>
          <p:nvPr>
            <p:ph idx="1"/>
          </p:nvPr>
        </p:nvSpPr>
        <p:spPr/>
        <p:txBody>
          <a:bodyPr>
            <a:normAutofit fontScale="77500" lnSpcReduction="20000"/>
          </a:bodyPr>
          <a:lstStyle/>
          <a:p>
            <a:r>
              <a:rPr lang="zh-CN" altLang="en-US" dirty="0" smtClean="0"/>
              <a:t>传统的加密方法不能直接使用在云存储中：</a:t>
            </a:r>
            <a:endParaRPr lang="en-US" altLang="zh-CN" dirty="0" smtClean="0"/>
          </a:p>
          <a:p>
            <a:pPr lvl="1"/>
            <a:r>
              <a:rPr lang="zh-CN" altLang="en-US" dirty="0" smtClean="0"/>
              <a:t>用户端没有数据</a:t>
            </a:r>
            <a:endParaRPr lang="en-US" altLang="zh-CN" dirty="0" smtClean="0"/>
          </a:p>
          <a:p>
            <a:pPr lvl="1"/>
            <a:r>
              <a:rPr lang="zh-CN" altLang="en-US" dirty="0" smtClean="0"/>
              <a:t>对于大量数据进行遍历的验证方法不适用云环境</a:t>
            </a:r>
            <a:endParaRPr lang="en-US" altLang="zh-CN" dirty="0" smtClean="0"/>
          </a:p>
          <a:p>
            <a:pPr lvl="2"/>
            <a:r>
              <a:rPr lang="zh-CN" altLang="en-US" dirty="0" smtClean="0"/>
              <a:t>这样不仅增加了服务器与用户间的</a:t>
            </a:r>
            <a:r>
              <a:rPr lang="en-US" altLang="zh-CN" dirty="0" smtClean="0"/>
              <a:t>I/O</a:t>
            </a:r>
            <a:r>
              <a:rPr lang="zh-CN" altLang="en-US" dirty="0" smtClean="0"/>
              <a:t>负担、网络负载，用户也需要为服务和数据转移支付高额费用</a:t>
            </a:r>
            <a:endParaRPr lang="en-US" altLang="zh-CN" dirty="0" smtClean="0"/>
          </a:p>
          <a:p>
            <a:r>
              <a:rPr lang="zh-CN" altLang="en-US" dirty="0" smtClean="0"/>
              <a:t>云中的数据是动态变化的</a:t>
            </a:r>
            <a:endParaRPr lang="en-US" altLang="zh-CN" dirty="0" smtClean="0"/>
          </a:p>
          <a:p>
            <a:pPr lvl="1"/>
            <a:r>
              <a:rPr lang="zh-CN" altLang="en-US" dirty="0" smtClean="0"/>
              <a:t>云存储不是数据仓库：数据可能会频繁的更新</a:t>
            </a:r>
            <a:endParaRPr lang="en-US" altLang="zh-CN" dirty="0" smtClean="0"/>
          </a:p>
          <a:p>
            <a:pPr lvl="2"/>
            <a:r>
              <a:rPr lang="zh-CN" altLang="en-US" dirty="0" smtClean="0"/>
              <a:t>已有的完整性校验方法并不支持数据的频繁更新</a:t>
            </a:r>
            <a:endParaRPr lang="en-US" altLang="zh-CN" dirty="0" smtClean="0"/>
          </a:p>
          <a:p>
            <a:r>
              <a:rPr lang="zh-CN" altLang="en-US" dirty="0" smtClean="0"/>
              <a:t>数据存储的正确性要求</a:t>
            </a:r>
            <a:endParaRPr lang="en-US" altLang="zh-CN" dirty="0" smtClean="0"/>
          </a:p>
          <a:p>
            <a:pPr lvl="1"/>
            <a:r>
              <a:rPr lang="en-US" altLang="zh-CN" dirty="0" smtClean="0"/>
              <a:t>Cloud is powered by data centers running in a simultaneous, cooperated and distributed manner</a:t>
            </a:r>
          </a:p>
          <a:p>
            <a:pPr lvl="2"/>
            <a:r>
              <a:rPr lang="zh-CN" altLang="en-US" dirty="0" smtClean="0"/>
              <a:t>分布式数据存储只提供了正确性验证的二进制结果（</a:t>
            </a:r>
            <a:r>
              <a:rPr lang="en-US" altLang="zh-CN" dirty="0" smtClean="0"/>
              <a:t>Most previous work on distributed data storage only provide binary results for the storage correctness. </a:t>
            </a:r>
            <a:r>
              <a:rPr lang="zh-CN" altLang="en-US" dirty="0" smtClean="0"/>
              <a:t>）</a:t>
            </a:r>
            <a:endParaRPr lang="en-US" altLang="zh-CN" dirty="0" smtClean="0"/>
          </a:p>
          <a:p>
            <a:pPr lvl="1"/>
            <a:endParaRPr lang="zh-CN" altLang="en-US"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403648" y="260648"/>
            <a:ext cx="7498080" cy="1143000"/>
          </a:xfrm>
        </p:spPr>
        <p:txBody>
          <a:bodyPr/>
          <a:lstStyle/>
          <a:p>
            <a:r>
              <a:rPr lang="zh-CN" altLang="en-US" dirty="0" smtClean="0"/>
              <a:t>系统模型</a:t>
            </a:r>
            <a:endParaRPr lang="zh-CN" altLang="en-US" dirty="0"/>
          </a:p>
        </p:txBody>
      </p:sp>
      <p:sp>
        <p:nvSpPr>
          <p:cNvPr id="3" name="内容占位符 2"/>
          <p:cNvSpPr>
            <a:spLocks noGrp="1"/>
          </p:cNvSpPr>
          <p:nvPr>
            <p:ph idx="1"/>
          </p:nvPr>
        </p:nvSpPr>
        <p:spPr>
          <a:xfrm>
            <a:off x="1259632" y="4365104"/>
            <a:ext cx="7498080" cy="3284984"/>
          </a:xfrm>
        </p:spPr>
        <p:txBody>
          <a:bodyPr/>
          <a:lstStyle/>
          <a:p>
            <a:endParaRPr lang="zh-CN" altLang="en-US" dirty="0"/>
          </a:p>
        </p:txBody>
      </p:sp>
      <p:pic>
        <p:nvPicPr>
          <p:cNvPr id="2050" name="Picture 2"/>
          <p:cNvPicPr>
            <a:picLocks noChangeAspect="1" noChangeArrowheads="1"/>
          </p:cNvPicPr>
          <p:nvPr/>
        </p:nvPicPr>
        <p:blipFill>
          <a:blip r:embed="rId2"/>
          <a:srcRect/>
          <a:stretch>
            <a:fillRect/>
          </a:stretch>
        </p:blipFill>
        <p:spPr bwMode="auto">
          <a:xfrm>
            <a:off x="1115616" y="1628800"/>
            <a:ext cx="7344816" cy="388843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en-US" altLang="zh-CN" dirty="0" smtClean="0"/>
              <a:t>Reed-Solomon </a:t>
            </a:r>
            <a:r>
              <a:rPr lang="zh-CN" altLang="en-US" dirty="0" smtClean="0"/>
              <a:t>编码</a:t>
            </a:r>
            <a:r>
              <a:rPr lang="en-US" altLang="zh-CN" dirty="0" smtClean="0"/>
              <a:t/>
            </a:r>
            <a:br>
              <a:rPr lang="en-US" altLang="zh-CN" dirty="0" smtClean="0"/>
            </a:br>
            <a:endParaRPr lang="zh-CN" altLang="en-US" dirty="0"/>
          </a:p>
        </p:txBody>
      </p:sp>
      <p:sp>
        <p:nvSpPr>
          <p:cNvPr id="3" name="内容占位符 2"/>
          <p:cNvSpPr>
            <a:spLocks noGrp="1"/>
          </p:cNvSpPr>
          <p:nvPr>
            <p:ph idx="1"/>
          </p:nvPr>
        </p:nvSpPr>
        <p:spPr>
          <a:xfrm>
            <a:off x="1475656" y="1556792"/>
            <a:ext cx="7498080" cy="4032448"/>
          </a:xfrm>
        </p:spPr>
        <p:txBody>
          <a:bodyPr>
            <a:normAutofit fontScale="92500" lnSpcReduction="20000"/>
          </a:bodyPr>
          <a:lstStyle/>
          <a:p>
            <a:r>
              <a:rPr lang="en-US" altLang="zh-CN" dirty="0" smtClean="0"/>
              <a:t>RS</a:t>
            </a:r>
            <a:r>
              <a:rPr lang="zh-CN" altLang="en-US" dirty="0" smtClean="0"/>
              <a:t>码是</a:t>
            </a:r>
            <a:r>
              <a:rPr lang="en-US" altLang="zh-CN" dirty="0" smtClean="0"/>
              <a:t>Reed—Solomon</a:t>
            </a:r>
            <a:r>
              <a:rPr lang="zh-CN" altLang="en-US" dirty="0" smtClean="0"/>
              <a:t>码</a:t>
            </a:r>
            <a:r>
              <a:rPr lang="en-US" altLang="zh-CN" dirty="0" smtClean="0"/>
              <a:t>(</a:t>
            </a:r>
            <a:r>
              <a:rPr lang="zh-CN" altLang="en-US" dirty="0" smtClean="0"/>
              <a:t>理德一所罗门码</a:t>
            </a:r>
            <a:r>
              <a:rPr lang="en-US" altLang="zh-CN" dirty="0" smtClean="0"/>
              <a:t>)</a:t>
            </a:r>
            <a:r>
              <a:rPr lang="zh-CN" altLang="en-US" dirty="0" smtClean="0"/>
              <a:t>的简称，它是一种扩展的非二进制</a:t>
            </a:r>
            <a:r>
              <a:rPr lang="en-US" altLang="zh-CN" dirty="0" smtClean="0"/>
              <a:t>BCH</a:t>
            </a:r>
            <a:r>
              <a:rPr lang="zh-CN" altLang="en-US" dirty="0" smtClean="0"/>
              <a:t>码。因为</a:t>
            </a:r>
            <a:r>
              <a:rPr lang="en-US" altLang="zh-CN" dirty="0" smtClean="0"/>
              <a:t>RS</a:t>
            </a:r>
            <a:r>
              <a:rPr lang="zh-CN" altLang="en-US" dirty="0" smtClean="0"/>
              <a:t>码是在伽罗华域</a:t>
            </a:r>
            <a:r>
              <a:rPr lang="en-US" altLang="zh-CN" dirty="0" smtClean="0"/>
              <a:t>(Galois Field</a:t>
            </a:r>
            <a:r>
              <a:rPr lang="zh-CN" altLang="en-US" dirty="0" smtClean="0"/>
              <a:t>，</a:t>
            </a:r>
            <a:r>
              <a:rPr lang="en-US" altLang="zh-CN" dirty="0" smtClean="0"/>
              <a:t>G10</a:t>
            </a:r>
            <a:r>
              <a:rPr lang="zh-CN" altLang="en-US" dirty="0" smtClean="0"/>
              <a:t>中运算的</a:t>
            </a:r>
            <a:endParaRPr lang="en-US" altLang="zh-CN" dirty="0" smtClean="0"/>
          </a:p>
          <a:p>
            <a:r>
              <a:rPr lang="en-US" altLang="zh-CN" dirty="0" smtClean="0"/>
              <a:t>RS</a:t>
            </a:r>
            <a:r>
              <a:rPr lang="zh-CN" altLang="en-US" dirty="0" smtClean="0"/>
              <a:t>码不但可以纠正随机错误，突发错误，以及二者的组合，而且可以构造其它码类，如级联码。同时它具有极低的未探测差错率，这意味着与它配合使用的译码器能可靠地指出是否正确的校正的码字，因此</a:t>
            </a:r>
            <a:r>
              <a:rPr lang="en-US" altLang="zh-CN" dirty="0" smtClean="0"/>
              <a:t>RS</a:t>
            </a:r>
            <a:r>
              <a:rPr lang="zh-CN" altLang="en-US" dirty="0" smtClean="0"/>
              <a:t>码成为一种很重要的纠错码。</a:t>
            </a:r>
            <a:endParaRPr lang="zh-CN" altLang="en-US" dirty="0"/>
          </a:p>
        </p:txBody>
      </p:sp>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夏至">
  <a:themeElements>
    <a:clrScheme name="夏至">
      <a:dk1>
        <a:sysClr val="windowText" lastClr="000000"/>
      </a:dk1>
      <a:lt1>
        <a:sysClr val="window" lastClr="FFFFFF"/>
      </a:lt1>
      <a:dk2>
        <a:srgbClr val="4F271C"/>
      </a:dk2>
      <a:lt2>
        <a:srgbClr val="E7DEC9"/>
      </a:lt2>
      <a:accent1>
        <a:srgbClr val="3891A7"/>
      </a:accent1>
      <a:accent2>
        <a:srgbClr val="FEB80A"/>
      </a:accent2>
      <a:accent3>
        <a:srgbClr val="C32D2E"/>
      </a:accent3>
      <a:accent4>
        <a:srgbClr val="84AA33"/>
      </a:accent4>
      <a:accent5>
        <a:srgbClr val="964305"/>
      </a:accent5>
      <a:accent6>
        <a:srgbClr val="475A8D"/>
      </a:accent6>
      <a:hlink>
        <a:srgbClr val="8DC765"/>
      </a:hlink>
      <a:folHlink>
        <a:srgbClr val="AA8A14"/>
      </a:folHlink>
    </a:clrScheme>
    <a:fontScheme name="夏至">
      <a:majorFont>
        <a:latin typeface="Gill Sans MT"/>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Gill Sans MT"/>
        <a:ea typeface=""/>
        <a:cs typeface=""/>
        <a:font script="Grek" typeface="Corbel"/>
        <a:font script="Cyrl" typeface="Corbel"/>
        <a:font script="Jpan" typeface="HGｺﾞｼｯｸE"/>
        <a:font script="Hang" typeface="HY엽서L"/>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夏至">
      <a:fillStyleLst>
        <a:solidFill>
          <a:schemeClr val="phClr"/>
        </a:solidFill>
        <a:gradFill rotWithShape="1">
          <a:gsLst>
            <a:gs pos="0">
              <a:schemeClr val="phClr">
                <a:tint val="35000"/>
                <a:satMod val="253000"/>
              </a:schemeClr>
            </a:gs>
            <a:gs pos="50000">
              <a:schemeClr val="phClr">
                <a:tint val="42000"/>
                <a:satMod val="255000"/>
              </a:schemeClr>
            </a:gs>
            <a:gs pos="97000">
              <a:schemeClr val="phClr">
                <a:tint val="53000"/>
                <a:satMod val="260000"/>
              </a:schemeClr>
            </a:gs>
            <a:gs pos="100000">
              <a:schemeClr val="phClr">
                <a:tint val="56000"/>
                <a:satMod val="275000"/>
              </a:schemeClr>
            </a:gs>
          </a:gsLst>
          <a:path path="circle">
            <a:fillToRect l="50000" t="50000" r="50000" b="50000"/>
          </a:path>
        </a:gradFill>
        <a:gradFill rotWithShape="1">
          <a:gsLst>
            <a:gs pos="0">
              <a:schemeClr val="phClr">
                <a:tint val="92000"/>
                <a:satMod val="170000"/>
              </a:schemeClr>
            </a:gs>
            <a:gs pos="15000">
              <a:schemeClr val="phClr">
                <a:tint val="92000"/>
                <a:shade val="99000"/>
                <a:satMod val="170000"/>
              </a:schemeClr>
            </a:gs>
            <a:gs pos="62000">
              <a:schemeClr val="phClr">
                <a:tint val="96000"/>
                <a:shade val="80000"/>
                <a:satMod val="170000"/>
              </a:schemeClr>
            </a:gs>
            <a:gs pos="97000">
              <a:schemeClr val="phClr">
                <a:tint val="98000"/>
                <a:shade val="63000"/>
                <a:satMod val="170000"/>
              </a:schemeClr>
            </a:gs>
            <a:gs pos="100000">
              <a:schemeClr val="phClr">
                <a:shade val="62000"/>
                <a:satMod val="170000"/>
              </a:schemeClr>
            </a:gs>
          </a:gsLst>
          <a:path path="circle">
            <a:fillToRect l="50000" t="50000" r="50000" b="50000"/>
          </a:path>
        </a:gradFill>
      </a:fillStyleLst>
      <a:lnStyleLst>
        <a:ln w="9525" cap="flat" cmpd="sng" algn="ctr">
          <a:solidFill>
            <a:schemeClr val="phClr"/>
          </a:solidFill>
          <a:prstDash val="solid"/>
        </a:ln>
        <a:ln w="25400" cap="flat" cmpd="sng" algn="ctr">
          <a:solidFill>
            <a:schemeClr val="phClr"/>
          </a:solidFill>
          <a:prstDash val="solid"/>
        </a:ln>
        <a:ln w="25400" cap="flat" cmpd="sng" algn="ctr">
          <a:solidFill>
            <a:schemeClr val="phClr"/>
          </a:solidFill>
          <a:prstDash val="solid"/>
        </a:ln>
      </a:lnStyleLst>
      <a:effectStyleLst>
        <a:effectStyle>
          <a:effectLst>
            <a:outerShdw blurRad="63500" dist="25400" dir="5400000" rotWithShape="0">
              <a:srgbClr val="000000">
                <a:alpha val="43137"/>
              </a:srgbClr>
            </a:outerShdw>
          </a:effectLst>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8700000"/>
            </a:lightRig>
          </a:scene3d>
          <a:sp3d contourW="12700">
            <a:bevelT w="0" h="0"/>
            <a:contourClr>
              <a:schemeClr val="phClr">
                <a:shade val="80000"/>
              </a:schemeClr>
            </a:contourClr>
          </a:sp3d>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5400000"/>
            </a:lightRig>
          </a:scene3d>
          <a:sp3d contourW="12700">
            <a:bevelT w="25400" h="50800" prst="angle"/>
            <a:contourClr>
              <a:schemeClr val="phClr"/>
            </a:contourClr>
          </a:sp3d>
        </a:effectStyle>
      </a:effectStyleLst>
      <a:bgFillStyleLst>
        <a:solidFill>
          <a:schemeClr val="phClr"/>
        </a:solidFill>
        <a:gradFill rotWithShape="1">
          <a:gsLst>
            <a:gs pos="0">
              <a:schemeClr val="phClr">
                <a:tint val="60000"/>
                <a:satMod val="355000"/>
              </a:schemeClr>
            </a:gs>
            <a:gs pos="40000">
              <a:schemeClr val="phClr">
                <a:tint val="85000"/>
                <a:satMod val="320000"/>
              </a:schemeClr>
            </a:gs>
            <a:gs pos="100000">
              <a:schemeClr val="phClr">
                <a:shade val="55000"/>
                <a:satMod val="300000"/>
              </a:schemeClr>
            </a:gs>
          </a:gsLst>
          <a:path path="circle">
            <a:fillToRect l="-24500" t="-20000" r="124500" b="120000"/>
          </a:path>
        </a:gradFill>
        <a:blipFill>
          <a:blip xmlns:r="http://schemas.openxmlformats.org/officeDocument/2006/relationships" r:embed="rId1">
            <a:duotone>
              <a:schemeClr val="phClr">
                <a:shade val="9000"/>
                <a:satMod val="300000"/>
              </a:schemeClr>
              <a:schemeClr val="phClr">
                <a:tint val="90000"/>
                <a:satMod val="225000"/>
              </a:schemeClr>
            </a:duotone>
          </a:blip>
          <a:tile tx="0" ty="0" sx="90000" sy="90000" flip="xy" algn="tl"/>
        </a:blip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Solstice</Template>
  <TotalTime>1050</TotalTime>
  <Words>2008</Words>
  <Application>Microsoft Office PowerPoint</Application>
  <PresentationFormat>全屏显示(4:3)</PresentationFormat>
  <Paragraphs>105</Paragraphs>
  <Slides>20</Slides>
  <Notes>2</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20</vt:i4>
      </vt:variant>
    </vt:vector>
  </HeadingPairs>
  <TitlesOfParts>
    <vt:vector size="22" baseType="lpstr">
      <vt:lpstr>夏至</vt:lpstr>
      <vt:lpstr>Equation</vt:lpstr>
      <vt:lpstr>   数据完整性报告</vt:lpstr>
      <vt:lpstr>幻灯片 2</vt:lpstr>
      <vt:lpstr>作者论文</vt:lpstr>
      <vt:lpstr>云计算</vt:lpstr>
      <vt:lpstr>云计算中存储安全问题</vt:lpstr>
      <vt:lpstr>云中的数据完整性问题</vt:lpstr>
      <vt:lpstr>云中的数据完整性挑战</vt:lpstr>
      <vt:lpstr>系统模型</vt:lpstr>
      <vt:lpstr>Reed-Solomon 编码 </vt:lpstr>
      <vt:lpstr>Ensuring Cloud Data Storage </vt:lpstr>
      <vt:lpstr>幻灯片 11</vt:lpstr>
      <vt:lpstr>动态完整性校验</vt:lpstr>
      <vt:lpstr>幻灯片 13</vt:lpstr>
      <vt:lpstr>幻灯片 14</vt:lpstr>
      <vt:lpstr>幻灯片 15</vt:lpstr>
      <vt:lpstr>幻灯片 16</vt:lpstr>
      <vt:lpstr>增量式完整性方法</vt:lpstr>
      <vt:lpstr>查询完整性验证</vt:lpstr>
      <vt:lpstr>完整性验证信息的维护</vt:lpstr>
      <vt:lpstr>SaaS完整性</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title>
  <cp:lastModifiedBy>微软用户</cp:lastModifiedBy>
  <cp:revision>119</cp:revision>
  <dcterms:modified xsi:type="dcterms:W3CDTF">2010-09-27T09:44:03Z</dcterms:modified>
</cp:coreProperties>
</file>