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1" r:id="rId15"/>
    <p:sldId id="269" r:id="rId16"/>
    <p:sldId id="270" r:id="rId17"/>
    <p:sldId id="272" r:id="rId18"/>
    <p:sldId id="273" r:id="rId19"/>
    <p:sldId id="274" r:id="rId20"/>
    <p:sldId id="275" r:id="rId21"/>
    <p:sldId id="276" r:id="rId2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112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2D7435-2D1F-4E9E-B76A-7A113F91DA43}" type="datetimeFigureOut">
              <a:rPr lang="zh-CN" altLang="en-US" smtClean="0"/>
              <a:pPr/>
              <a:t>2011-3-24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0200B9-D362-4C3C-8385-E0A8907EA2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0200B9-D362-4C3C-8385-E0A8907EA2F4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0200B9-D362-4C3C-8385-E0A8907EA2F4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0200B9-D362-4C3C-8385-E0A8907EA2F4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0200B9-D362-4C3C-8385-E0A8907EA2F4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0200B9-D362-4C3C-8385-E0A8907EA2F4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0200B9-D362-4C3C-8385-E0A8907EA2F4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0200B9-D362-4C3C-8385-E0A8907EA2F4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0200B9-D362-4C3C-8385-E0A8907EA2F4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0200B9-D362-4C3C-8385-E0A8907EA2F4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0200B9-D362-4C3C-8385-E0A8907EA2F4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0200B9-D362-4C3C-8385-E0A8907EA2F4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0200B9-D362-4C3C-8385-E0A8907EA2F4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0200B9-D362-4C3C-8385-E0A8907EA2F4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0200B9-D362-4C3C-8385-E0A8907EA2F4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0200B9-D362-4C3C-8385-E0A8907EA2F4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0200B9-D362-4C3C-8385-E0A8907EA2F4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0200B9-D362-4C3C-8385-E0A8907EA2F4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0200B9-D362-4C3C-8385-E0A8907EA2F4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0200B9-D362-4C3C-8385-E0A8907EA2F4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0200B9-D362-4C3C-8385-E0A8907EA2F4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0200B9-D362-4C3C-8385-E0A8907EA2F4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圆角矩形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804A34-CB4B-4086-90AF-29B794B2786C}" type="datetimeFigureOut">
              <a:rPr lang="zh-CN" altLang="en-US" smtClean="0"/>
              <a:pPr/>
              <a:t>2011-3-24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B197F7B1-173F-4690-B170-598A2650C5E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矩形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矩形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804A34-CB4B-4086-90AF-29B794B2786C}" type="datetimeFigureOut">
              <a:rPr lang="zh-CN" altLang="en-US" smtClean="0"/>
              <a:pPr/>
              <a:t>2011-3-24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7F7B1-173F-4690-B170-598A2650C5E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804A34-CB4B-4086-90AF-29B794B2786C}" type="datetimeFigureOut">
              <a:rPr lang="zh-CN" altLang="en-US" smtClean="0"/>
              <a:pPr/>
              <a:t>2011-3-24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7F7B1-173F-4690-B170-598A2650C5E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804A34-CB4B-4086-90AF-29B794B2786C}" type="datetimeFigureOut">
              <a:rPr lang="zh-CN" altLang="en-US" smtClean="0"/>
              <a:pPr/>
              <a:t>2011-3-24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7F7B1-173F-4690-B170-598A2650C5E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圆角矩形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804A34-CB4B-4086-90AF-29B794B2786C}" type="datetimeFigureOut">
              <a:rPr lang="zh-CN" altLang="en-US" smtClean="0"/>
              <a:pPr/>
              <a:t>2011-3-24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矩形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矩形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B197F7B1-173F-4690-B170-598A2650C5E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804A34-CB4B-4086-90AF-29B794B2786C}" type="datetimeFigureOut">
              <a:rPr lang="zh-CN" altLang="en-US" smtClean="0"/>
              <a:pPr/>
              <a:t>2011-3-24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7F7B1-173F-4690-B170-598A2650C5E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804A34-CB4B-4086-90AF-29B794B2786C}" type="datetimeFigureOut">
              <a:rPr lang="zh-CN" altLang="en-US" smtClean="0"/>
              <a:pPr/>
              <a:t>2011-3-24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7F7B1-173F-4690-B170-598A2650C5E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804A34-CB4B-4086-90AF-29B794B2786C}" type="datetimeFigureOut">
              <a:rPr lang="zh-CN" altLang="en-US" smtClean="0"/>
              <a:pPr/>
              <a:t>2011-3-24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7F7B1-173F-4690-B170-598A2650C5E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804A34-CB4B-4086-90AF-29B794B2786C}" type="datetimeFigureOut">
              <a:rPr lang="zh-CN" altLang="en-US" smtClean="0"/>
              <a:pPr/>
              <a:t>2011-3-24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7F7B1-173F-4690-B170-598A2650C5E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圆角矩形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804A34-CB4B-4086-90AF-29B794B2786C}" type="datetimeFigureOut">
              <a:rPr lang="zh-CN" altLang="en-US" smtClean="0"/>
              <a:pPr/>
              <a:t>2011-3-24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7F7B1-173F-4690-B170-598A2650C5E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804A34-CB4B-4086-90AF-29B794B2786C}" type="datetimeFigureOut">
              <a:rPr lang="zh-CN" altLang="en-US" smtClean="0"/>
              <a:pPr/>
              <a:t>2011-3-24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B197F7B1-173F-4690-B170-598A2650C5E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矩形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圆角矩形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2E804A34-CB4B-4086-90AF-29B794B2786C}" type="datetimeFigureOut">
              <a:rPr lang="zh-CN" altLang="en-US" smtClean="0"/>
              <a:pPr/>
              <a:t>2011-3-24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B197F7B1-173F-4690-B170-598A2650C5E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dblp.uni-trier.de/db/journals/tissec/tissec13.html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dblp.uni-trier.de/db/conf/icdcs/icdcs2009.html" TargetMode="External"/><Relationship Id="rId5" Type="http://schemas.openxmlformats.org/officeDocument/2006/relationships/hyperlink" Target="http://dblp.uni-trier.de/db/conf/esorics/esorics2009.html" TargetMode="External"/><Relationship Id="rId4" Type="http://schemas.openxmlformats.org/officeDocument/2006/relationships/hyperlink" Target="http://dblp.uni-trier.de/db/conf/dbsec/dbsec2009.html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 smtClean="0"/>
              <a:t>2009 29th IEEE International Conference on Distributed Computing Systems(ICDCS)</a:t>
            </a:r>
          </a:p>
          <a:p>
            <a:r>
              <a:rPr lang="zh-CN" altLang="en-US" dirty="0" smtClean="0"/>
              <a:t>报告人：申宇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0" y="1357298"/>
            <a:ext cx="9144000" cy="1714512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Fragmentation Design for </a:t>
            </a:r>
            <a:r>
              <a:rPr lang="en-US" altLang="zh-CN" dirty="0" err="1" smtClean="0"/>
              <a:t>Efﬁcient</a:t>
            </a:r>
            <a:r>
              <a:rPr lang="en-US" altLang="zh-CN" dirty="0" smtClean="0"/>
              <a:t> Query Execution over Sensitive Distributed Databases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914400" y="214290"/>
            <a:ext cx="7772400" cy="6357982"/>
          </a:xfrm>
        </p:spPr>
        <p:txBody>
          <a:bodyPr>
            <a:normAutofit/>
          </a:bodyPr>
          <a:lstStyle/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例子</a:t>
            </a:r>
            <a:endParaRPr lang="en-US" altLang="zh-CN" dirty="0" smtClean="0"/>
          </a:p>
          <a:p>
            <a:r>
              <a:rPr lang="en-US" altLang="zh-CN" dirty="0" smtClean="0"/>
              <a:t>|R| = 6,  Query: SELECT ∗ FROM Patient WHERE Sickness=‘Latex al.’ AND </a:t>
            </a:r>
            <a:r>
              <a:rPr lang="en-US" altLang="zh-CN" dirty="0" err="1" smtClean="0"/>
              <a:t>Occup</a:t>
            </a:r>
            <a:r>
              <a:rPr lang="en-US" altLang="zh-CN" dirty="0" smtClean="0"/>
              <a:t>=‘Nurse’.</a:t>
            </a:r>
          </a:p>
          <a:p>
            <a:r>
              <a:rPr lang="en-US" altLang="zh-CN" dirty="0" smtClean="0"/>
              <a:t>The selectivity of Q on the fragments is: </a:t>
            </a:r>
          </a:p>
          <a:p>
            <a:r>
              <a:rPr lang="en-US" altLang="zh-CN" dirty="0" smtClean="0"/>
              <a:t>S(Q,F1)=1, S(Q,F2)=2/6 ; S(Q,F3)=3/6,</a:t>
            </a:r>
          </a:p>
          <a:p>
            <a:r>
              <a:rPr lang="zh-CN" altLang="en-US" dirty="0" smtClean="0"/>
              <a:t>假设返回的</a:t>
            </a:r>
            <a:r>
              <a:rPr lang="en-US" altLang="zh-CN" dirty="0" smtClean="0"/>
              <a:t>F1,F2,F3,</a:t>
            </a:r>
            <a:r>
              <a:rPr lang="zh-CN" altLang="en-US" dirty="0" smtClean="0"/>
              <a:t>上返回的大小</a:t>
            </a:r>
            <a:r>
              <a:rPr lang="en-US" altLang="zh-CN" dirty="0" smtClean="0"/>
              <a:t>size</a:t>
            </a:r>
            <a:r>
              <a:rPr lang="zh-CN" altLang="en-US" dirty="0" smtClean="0"/>
              <a:t>都是</a:t>
            </a:r>
            <a:r>
              <a:rPr lang="en-US" altLang="zh-CN" dirty="0" smtClean="0"/>
              <a:t>1</a:t>
            </a:r>
          </a:p>
          <a:p>
            <a:r>
              <a:rPr lang="en-US" altLang="zh-CN" dirty="0" smtClean="0"/>
              <a:t>cost(Q,F</a:t>
            </a:r>
            <a:r>
              <a:rPr lang="en-US" altLang="zh-CN" baseline="-25000" dirty="0" smtClean="0"/>
              <a:t>1</a:t>
            </a:r>
            <a:r>
              <a:rPr lang="en-US" altLang="zh-CN" dirty="0" smtClean="0"/>
              <a:t>)=S(Q</a:t>
            </a:r>
            <a:r>
              <a:rPr lang="en-US" altLang="zh-CN" baseline="-25000" dirty="0" smtClean="0"/>
              <a:t>,</a:t>
            </a:r>
            <a:r>
              <a:rPr lang="en-US" altLang="zh-CN" dirty="0" smtClean="0"/>
              <a:t> F) •|R|•size(t)=1•6•1=6, cost(Q,F</a:t>
            </a:r>
            <a:r>
              <a:rPr lang="en-US" altLang="zh-CN" baseline="-25000" dirty="0" smtClean="0"/>
              <a:t>2</a:t>
            </a:r>
            <a:r>
              <a:rPr lang="en-US" altLang="zh-CN" dirty="0" smtClean="0"/>
              <a:t>)=2</a:t>
            </a:r>
            <a:r>
              <a:rPr lang="zh-CN" altLang="en-US" dirty="0" smtClean="0"/>
              <a:t>，</a:t>
            </a:r>
            <a:r>
              <a:rPr lang="en-US" altLang="zh-CN" dirty="0" smtClean="0"/>
              <a:t> cost(Q,F</a:t>
            </a:r>
            <a:r>
              <a:rPr lang="en-US" altLang="zh-CN" baseline="-25000" dirty="0" smtClean="0"/>
              <a:t>3</a:t>
            </a:r>
            <a:r>
              <a:rPr lang="en-US" altLang="zh-CN" dirty="0" smtClean="0"/>
              <a:t>)=3</a:t>
            </a:r>
          </a:p>
          <a:p>
            <a:r>
              <a:rPr lang="en-US" altLang="zh-CN" dirty="0" smtClean="0"/>
              <a:t>Cost(Q,F)=Min(6, 2, 3)=Cost(Q,F2)=2</a:t>
            </a:r>
          </a:p>
          <a:p>
            <a:endParaRPr lang="en-US" altLang="zh-CN" dirty="0" smtClean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642918"/>
            <a:ext cx="6786610" cy="15212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7224" y="285728"/>
            <a:ext cx="7072362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提出问题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zh-CN" altLang="en-US" dirty="0" smtClean="0"/>
              <a:t>最小分块问题</a:t>
            </a:r>
            <a:endParaRPr lang="en-US" altLang="zh-CN" dirty="0" smtClean="0"/>
          </a:p>
          <a:p>
            <a:endParaRPr lang="zh-CN" altLang="en-US" dirty="0"/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52" y="2071678"/>
            <a:ext cx="6286544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914400" y="428604"/>
            <a:ext cx="7772400" cy="5591196"/>
          </a:xfrm>
        </p:spPr>
        <p:txBody>
          <a:bodyPr/>
          <a:lstStyle/>
          <a:p>
            <a:r>
              <a:rPr lang="zh-CN" altLang="en-US" dirty="0" smtClean="0"/>
              <a:t>定义</a:t>
            </a:r>
            <a:r>
              <a:rPr lang="en-US" altLang="zh-CN" dirty="0" smtClean="0"/>
              <a:t>4.1Dominance </a:t>
            </a:r>
            <a:r>
              <a:rPr lang="zh-CN" altLang="en-US" dirty="0" smtClean="0"/>
              <a:t>支配</a:t>
            </a:r>
            <a:endParaRPr lang="en-US" altLang="zh-CN" dirty="0" smtClean="0"/>
          </a:p>
          <a:p>
            <a:r>
              <a:rPr lang="en-US" altLang="zh-CN" dirty="0" err="1" smtClean="0"/>
              <a:t>Fi</a:t>
            </a:r>
            <a:r>
              <a:rPr lang="en-US" altLang="zh-CN" dirty="0" smtClean="0"/>
              <a:t>={Fi1,...,Fin} and </a:t>
            </a:r>
            <a:r>
              <a:rPr lang="en-US" altLang="zh-CN" dirty="0" err="1" smtClean="0"/>
              <a:t>Fj</a:t>
            </a:r>
            <a:r>
              <a:rPr lang="en-US" altLang="zh-CN" dirty="0" smtClean="0"/>
              <a:t>={Fj1 ,...,</a:t>
            </a:r>
            <a:r>
              <a:rPr lang="en-US" altLang="zh-CN" dirty="0" err="1" smtClean="0"/>
              <a:t>Fjm</a:t>
            </a:r>
            <a:r>
              <a:rPr lang="en-US" altLang="zh-CN" dirty="0" smtClean="0"/>
              <a:t>} </a:t>
            </a:r>
            <a:r>
              <a:rPr lang="en-US" altLang="zh-CN" dirty="0" err="1" smtClean="0"/>
              <a:t>Fj</a:t>
            </a:r>
            <a:r>
              <a:rPr lang="en-US" altLang="zh-CN" dirty="0" smtClean="0"/>
              <a:t> dominates </a:t>
            </a:r>
            <a:r>
              <a:rPr lang="en-US" altLang="zh-CN" dirty="0" err="1" smtClean="0"/>
              <a:t>Fi</a:t>
            </a:r>
            <a:r>
              <a:rPr lang="en-US" altLang="zh-CN" dirty="0" smtClean="0"/>
              <a:t>, denoted </a:t>
            </a:r>
            <a:r>
              <a:rPr lang="en-US" altLang="zh-CN" dirty="0" err="1" smtClean="0"/>
              <a:t>Fj</a:t>
            </a:r>
            <a:r>
              <a:rPr lang="en-US" altLang="zh-CN" dirty="0" smtClean="0"/>
              <a:t> ≥</a:t>
            </a:r>
            <a:r>
              <a:rPr lang="en-US" altLang="zh-CN" dirty="0" err="1" smtClean="0"/>
              <a:t>Fi</a:t>
            </a:r>
            <a:r>
              <a:rPr lang="en-US" altLang="zh-CN" dirty="0" smtClean="0"/>
              <a:t>, </a:t>
            </a:r>
            <a:r>
              <a:rPr lang="en-US" altLang="zh-CN" dirty="0" err="1" smtClean="0"/>
              <a:t>iff</a:t>
            </a:r>
            <a:r>
              <a:rPr lang="en-US" altLang="zh-CN" dirty="0" smtClean="0"/>
              <a:t> ∀</a:t>
            </a:r>
            <a:r>
              <a:rPr lang="en-US" altLang="zh-CN" dirty="0" err="1" smtClean="0"/>
              <a:t>a∈A</a:t>
            </a:r>
            <a:r>
              <a:rPr lang="en-US" altLang="zh-CN" baseline="-25000" dirty="0" err="1" smtClean="0"/>
              <a:t>f</a:t>
            </a:r>
            <a:r>
              <a:rPr lang="en-US" altLang="zh-CN" dirty="0" smtClean="0"/>
              <a:t> , the fragment </a:t>
            </a:r>
            <a:r>
              <a:rPr lang="en-US" altLang="zh-CN" dirty="0" err="1" smtClean="0"/>
              <a:t>Fj</a:t>
            </a:r>
            <a:r>
              <a:rPr lang="en-US" altLang="zh-CN" dirty="0" smtClean="0"/>
              <a:t> k containing a is a subset of the fragment </a:t>
            </a:r>
            <a:r>
              <a:rPr lang="en-US" altLang="zh-CN" dirty="0" err="1" smtClean="0"/>
              <a:t>Fil</a:t>
            </a:r>
            <a:r>
              <a:rPr lang="en-US" altLang="zh-CN" dirty="0" smtClean="0"/>
              <a:t> containing a</a:t>
            </a:r>
          </a:p>
          <a:p>
            <a:r>
              <a:rPr lang="zh-CN" altLang="en-US" dirty="0" smtClean="0"/>
              <a:t>例如</a:t>
            </a:r>
            <a:endParaRPr lang="en-US" altLang="zh-CN" dirty="0" smtClean="0"/>
          </a:p>
          <a:p>
            <a:r>
              <a:rPr lang="en-US" altLang="zh-CN" dirty="0" smtClean="0"/>
              <a:t>F1={{</a:t>
            </a:r>
            <a:r>
              <a:rPr lang="en-US" altLang="zh-CN" dirty="0" smtClean="0">
                <a:solidFill>
                  <a:srgbClr val="C00000"/>
                </a:solidFill>
              </a:rPr>
              <a:t>Name</a:t>
            </a:r>
            <a:r>
              <a:rPr lang="en-US" altLang="zh-CN" dirty="0" smtClean="0"/>
              <a:t>},{</a:t>
            </a:r>
            <a:r>
              <a:rPr lang="en-US" altLang="zh-CN" dirty="0" err="1" smtClean="0">
                <a:solidFill>
                  <a:srgbClr val="C00000"/>
                </a:solidFill>
              </a:rPr>
              <a:t>Occup</a:t>
            </a:r>
            <a:r>
              <a:rPr lang="en-US" altLang="zh-CN" dirty="0" smtClean="0">
                <a:solidFill>
                  <a:srgbClr val="C00000"/>
                </a:solidFill>
              </a:rPr>
              <a:t>, ZIP</a:t>
            </a:r>
            <a:r>
              <a:rPr lang="en-US" altLang="zh-CN" dirty="0" smtClean="0"/>
              <a:t>},{Sickness}} directly dominates F2={{</a:t>
            </a:r>
            <a:r>
              <a:rPr lang="en-US" altLang="zh-CN" dirty="0" smtClean="0">
                <a:solidFill>
                  <a:srgbClr val="C00000"/>
                </a:solidFill>
              </a:rPr>
              <a:t>Name, </a:t>
            </a:r>
            <a:r>
              <a:rPr lang="en-US" altLang="zh-CN" dirty="0" err="1" smtClean="0">
                <a:solidFill>
                  <a:srgbClr val="C00000"/>
                </a:solidFill>
              </a:rPr>
              <a:t>Occup</a:t>
            </a:r>
            <a:r>
              <a:rPr lang="en-US" altLang="zh-CN" dirty="0" smtClean="0">
                <a:solidFill>
                  <a:srgbClr val="C00000"/>
                </a:solidFill>
              </a:rPr>
              <a:t>, ZIP</a:t>
            </a:r>
            <a:r>
              <a:rPr lang="en-US" altLang="zh-CN" dirty="0" smtClean="0"/>
              <a:t>},{Sickness}}</a:t>
            </a:r>
          </a:p>
          <a:p>
            <a:r>
              <a:rPr lang="zh-CN" altLang="en-US" dirty="0" smtClean="0"/>
              <a:t>定义</a:t>
            </a:r>
            <a:r>
              <a:rPr lang="en-US" altLang="zh-CN" dirty="0" smtClean="0"/>
              <a:t>4.2 Fragmentation lattice</a:t>
            </a:r>
            <a:r>
              <a:rPr lang="zh-CN" altLang="en-US" dirty="0" smtClean="0"/>
              <a:t>划分格</a:t>
            </a:r>
            <a:endParaRPr lang="zh-CN" altLang="en-US" dirty="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4214818"/>
            <a:ext cx="7358114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划分格的一个重要特性：如果划分</a:t>
            </a:r>
            <a:r>
              <a:rPr lang="en-US" altLang="zh-CN" dirty="0" err="1" smtClean="0"/>
              <a:t>Fj</a:t>
            </a:r>
            <a:r>
              <a:rPr lang="zh-CN" altLang="en-US" dirty="0" smtClean="0"/>
              <a:t>是不安全的划分，对于所有划分</a:t>
            </a:r>
            <a:r>
              <a:rPr lang="en-US" altLang="zh-CN" dirty="0" err="1" smtClean="0"/>
              <a:t>Fi</a:t>
            </a:r>
            <a:r>
              <a:rPr lang="en-US" altLang="zh-CN" dirty="0" smtClean="0"/>
              <a:t>,</a:t>
            </a:r>
            <a:r>
              <a:rPr lang="zh-CN" altLang="en-US" dirty="0" smtClean="0"/>
              <a:t>满足</a:t>
            </a:r>
            <a:r>
              <a:rPr lang="en-US" altLang="zh-CN" dirty="0" err="1" smtClean="0"/>
              <a:t>Fj</a:t>
            </a:r>
            <a:r>
              <a:rPr lang="en-US" altLang="zh-CN" dirty="0" smtClean="0"/>
              <a:t> ≥</a:t>
            </a:r>
            <a:r>
              <a:rPr lang="en-US" altLang="zh-CN" dirty="0" err="1" smtClean="0"/>
              <a:t>Fi,Fi</a:t>
            </a:r>
            <a:r>
              <a:rPr lang="zh-CN" altLang="en-US" dirty="0" smtClean="0"/>
              <a:t>也是不安全的划分</a:t>
            </a:r>
            <a:endParaRPr lang="en-US" altLang="zh-CN" dirty="0" smtClean="0"/>
          </a:p>
          <a:p>
            <a:endParaRPr lang="en-US" altLang="zh-CN" dirty="0" smtClean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38" y="285728"/>
            <a:ext cx="7358114" cy="296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85852" y="4214818"/>
            <a:ext cx="7429552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划分树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dirty="0" smtClean="0"/>
              <a:t>Definition 4.3 (Fragmentation tree): Given a fragmentation lattice (</a:t>
            </a:r>
            <a:r>
              <a:rPr lang="en-US" b="1" dirty="0" smtClean="0">
                <a:latin typeface="French Script MT" pitchFamily="66" charset="0"/>
              </a:rPr>
              <a:t>F</a:t>
            </a:r>
            <a:r>
              <a:rPr lang="en-US" altLang="zh-CN" dirty="0" smtClean="0"/>
              <a:t>,</a:t>
            </a:r>
            <a:r>
              <a:rPr lang="en-US" altLang="zh-CN" dirty="0" smtClean="0">
                <a:latin typeface="Vivaldi" pitchFamily="66" charset="0"/>
              </a:rPr>
              <a:t>≥</a:t>
            </a:r>
            <a:r>
              <a:rPr lang="en-US" altLang="zh-CN" dirty="0" smtClean="0">
                <a:latin typeface="French Script MT" pitchFamily="66" charset="0"/>
              </a:rPr>
              <a:t>),</a:t>
            </a:r>
            <a:r>
              <a:rPr lang="en-US" altLang="zh-CN" dirty="0" smtClean="0"/>
              <a:t>a fragmentation tree of the lattice is a spanning tree of (</a:t>
            </a:r>
            <a:r>
              <a:rPr lang="en-US" b="1" dirty="0" smtClean="0">
                <a:latin typeface="French Script MT" pitchFamily="66" charset="0"/>
              </a:rPr>
              <a:t>F</a:t>
            </a:r>
            <a:r>
              <a:rPr lang="en-US" altLang="zh-CN" dirty="0" smtClean="0"/>
              <a:t>,</a:t>
            </a:r>
            <a:r>
              <a:rPr lang="en-US" altLang="zh-CN" dirty="0" smtClean="0">
                <a:latin typeface="Vivaldi" pitchFamily="66" charset="0"/>
              </a:rPr>
              <a:t>≥</a:t>
            </a:r>
            <a:r>
              <a:rPr lang="en-US" altLang="zh-CN" dirty="0" smtClean="0">
                <a:latin typeface="French Script MT" pitchFamily="66" charset="0"/>
              </a:rPr>
              <a:t>), </a:t>
            </a:r>
            <a:r>
              <a:rPr lang="en-US" altLang="zh-CN" dirty="0" smtClean="0"/>
              <a:t>rooted in F</a:t>
            </a:r>
            <a:r>
              <a:rPr lang="zh-CN" altLang="en-US" sz="1200" dirty="0" smtClean="0"/>
              <a:t>┬</a:t>
            </a:r>
            <a:endParaRPr lang="en-US" altLang="zh-CN" sz="1200" dirty="0" smtClean="0"/>
          </a:p>
          <a:p>
            <a:r>
              <a:rPr lang="zh-CN" altLang="en-US" dirty="0" smtClean="0"/>
              <a:t>为了方便，将每个分块</a:t>
            </a:r>
            <a:r>
              <a:rPr lang="en-US" altLang="zh-CN" dirty="0" smtClean="0"/>
              <a:t>F</a:t>
            </a:r>
            <a:r>
              <a:rPr lang="zh-CN" altLang="en-US" dirty="0" smtClean="0"/>
              <a:t>中的属性排序，本文按照字典序排序；同时将排序关系扩展到分块之间，因每个属性只出现在一个分块中，给定一个划分</a:t>
            </a:r>
            <a:r>
              <a:rPr lang="en-US" altLang="zh-CN" dirty="0" smtClean="0"/>
              <a:t>F={F1,…,Fr}</a:t>
            </a:r>
            <a:r>
              <a:rPr lang="zh-CN" altLang="en-US" dirty="0" smtClean="0"/>
              <a:t>，</a:t>
            </a:r>
            <a:r>
              <a:rPr lang="pt-BR" altLang="zh-CN" dirty="0" smtClean="0"/>
              <a:t> ∀i, j =1,...,r : i&lt;j, Fi.</a:t>
            </a:r>
            <a:r>
              <a:rPr lang="en-US" altLang="zh-CN" dirty="0" smtClean="0"/>
              <a:t>fir</a:t>
            </a:r>
            <a:r>
              <a:rPr lang="pt-BR" altLang="zh-CN" dirty="0" smtClean="0"/>
              <a:t>st &lt;</a:t>
            </a:r>
            <a:r>
              <a:rPr lang="pt-BR" altLang="zh-CN" baseline="-25000" dirty="0" smtClean="0"/>
              <a:t>A</a:t>
            </a:r>
            <a:r>
              <a:rPr lang="pt-BR" altLang="zh-CN" dirty="0" smtClean="0"/>
              <a:t> Fj .first</a:t>
            </a:r>
            <a:r>
              <a:rPr lang="zh-CN" altLang="en-US" dirty="0" smtClean="0"/>
              <a:t>，则称</a:t>
            </a:r>
            <a:r>
              <a:rPr lang="en-US" altLang="zh-CN" dirty="0" err="1" smtClean="0"/>
              <a:t>Fi</a:t>
            </a:r>
            <a:r>
              <a:rPr lang="en-US" altLang="zh-CN" dirty="0" smtClean="0"/>
              <a:t> precedes </a:t>
            </a:r>
            <a:r>
              <a:rPr lang="en-US" altLang="zh-CN" dirty="0" err="1" smtClean="0"/>
              <a:t>Fj</a:t>
            </a:r>
            <a:r>
              <a:rPr lang="en-US" altLang="zh-CN" dirty="0" smtClean="0"/>
              <a:t>;</a:t>
            </a:r>
            <a:r>
              <a:rPr lang="zh-CN" altLang="en-US" dirty="0" smtClean="0"/>
              <a:t>如果</a:t>
            </a:r>
            <a:r>
              <a:rPr lang="en-US" altLang="zh-CN" dirty="0" err="1" smtClean="0"/>
              <a:t>Fi.last</a:t>
            </a:r>
            <a:r>
              <a:rPr lang="en-US" altLang="zh-CN" dirty="0" smtClean="0"/>
              <a:t>&lt;</a:t>
            </a:r>
            <a:r>
              <a:rPr lang="en-US" altLang="zh-CN" baseline="-25000" dirty="0" smtClean="0"/>
              <a:t>A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Fj.first</a:t>
            </a:r>
            <a:r>
              <a:rPr lang="zh-CN" altLang="en-US" dirty="0" smtClean="0"/>
              <a:t>，则称</a:t>
            </a:r>
            <a:r>
              <a:rPr lang="en-US" altLang="zh-CN" dirty="0" err="1" smtClean="0"/>
              <a:t>Fi</a:t>
            </a:r>
            <a:r>
              <a:rPr lang="en-US" altLang="zh-CN" dirty="0" smtClean="0"/>
              <a:t>  full precede </a:t>
            </a:r>
            <a:r>
              <a:rPr lang="en-US" altLang="zh-CN" dirty="0" err="1" smtClean="0"/>
              <a:t>Fj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en-US" dirty="0" smtClean="0"/>
              <a:t>为了防止计算划分</a:t>
            </a:r>
            <a:r>
              <a:rPr lang="en-US" altLang="zh-CN" dirty="0" smtClean="0"/>
              <a:t>(fragmentation)</a:t>
            </a:r>
            <a:r>
              <a:rPr lang="zh-CN" altLang="en-US" dirty="0" smtClean="0"/>
              <a:t>多次，为每一个划分设置一个</a:t>
            </a:r>
            <a:r>
              <a:rPr lang="en-US" altLang="zh-CN" dirty="0" smtClean="0"/>
              <a:t>marker  </a:t>
            </a:r>
            <a:r>
              <a:rPr lang="en-US" altLang="zh-CN" dirty="0" err="1" smtClean="0"/>
              <a:t>Fi</a:t>
            </a:r>
            <a:r>
              <a:rPr lang="en-US" altLang="zh-CN" dirty="0" smtClean="0"/>
              <a:t>,</a:t>
            </a:r>
            <a:r>
              <a:rPr lang="zh-CN" altLang="en-US" dirty="0" smtClean="0"/>
              <a:t>除了根节点以外，</a:t>
            </a:r>
            <a:r>
              <a:rPr lang="en-US" altLang="zh-CN" dirty="0" err="1" smtClean="0"/>
              <a:t>Fi</a:t>
            </a:r>
            <a:r>
              <a:rPr lang="zh-CN" altLang="en-US" dirty="0" smtClean="0"/>
              <a:t>是个多属性分块。</a:t>
            </a:r>
            <a:endParaRPr lang="zh-CN" altLang="en-US" dirty="0"/>
          </a:p>
        </p:txBody>
      </p:sp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0" y="1247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914400" y="285728"/>
            <a:ext cx="7772400" cy="5734072"/>
          </a:xfrm>
        </p:spPr>
        <p:txBody>
          <a:bodyPr/>
          <a:lstStyle/>
          <a:p>
            <a:r>
              <a:rPr lang="en-US" altLang="zh-CN" dirty="0" smtClean="0"/>
              <a:t>Definition 4.4 (Order-based cover):</a:t>
            </a:r>
            <a:r>
              <a:rPr lang="zh-CN" altLang="en-US" dirty="0" smtClean="0"/>
              <a:t>基于顺序的覆盖</a:t>
            </a:r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一个</a:t>
            </a:r>
            <a:r>
              <a:rPr lang="en-US" altLang="zh-CN" dirty="0" smtClean="0"/>
              <a:t>order-based cover  T</a:t>
            </a:r>
            <a:r>
              <a:rPr lang="zh-CN" altLang="en-US" dirty="0" smtClean="0"/>
              <a:t>就是一个划分树</a:t>
            </a:r>
            <a:r>
              <a:rPr lang="en-US" altLang="zh-CN" dirty="0" smtClean="0"/>
              <a:t> 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1142976" y="714356"/>
            <a:ext cx="6286544" cy="2314582"/>
            <a:chOff x="1071538" y="1928802"/>
            <a:chExt cx="5153025" cy="2314582"/>
          </a:xfrm>
        </p:grpSpPr>
        <p:pic>
          <p:nvPicPr>
            <p:cNvPr id="10242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071538" y="1928802"/>
              <a:ext cx="5153025" cy="10858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44" name="Picture 4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071538" y="2928934"/>
              <a:ext cx="5114925" cy="1314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14414" y="3571876"/>
            <a:ext cx="7143800" cy="2424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启发式搜索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zh-CN" altLang="en-US" dirty="0" smtClean="0"/>
              <a:t>文中给出了启发式算法（略）</a:t>
            </a:r>
            <a:endParaRPr lang="en-US" altLang="zh-CN" dirty="0" smtClean="0"/>
          </a:p>
          <a:p>
            <a:r>
              <a:rPr lang="zh-CN" altLang="en-US" dirty="0" smtClean="0"/>
              <a:t>主要包括三个部分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Main </a:t>
            </a:r>
            <a:r>
              <a:rPr lang="zh-CN" altLang="en-US" dirty="0" smtClean="0"/>
              <a:t>，</a:t>
            </a:r>
            <a:r>
              <a:rPr lang="en-US" altLang="zh-CN" dirty="0" smtClean="0"/>
              <a:t>BSM(</a:t>
            </a:r>
            <a:r>
              <a:rPr lang="en-US" altLang="zh-CN" dirty="0" err="1" smtClean="0">
                <a:latin typeface="Blackadder ITC" pitchFamily="82" charset="0"/>
              </a:rPr>
              <a:t>F</a:t>
            </a:r>
            <a:r>
              <a:rPr lang="en-US" altLang="zh-CN" dirty="0" err="1" smtClean="0"/>
              <a:t>,dist</a:t>
            </a:r>
            <a:r>
              <a:rPr lang="en-US" altLang="zh-CN" dirty="0" smtClean="0"/>
              <a:t>)</a:t>
            </a:r>
            <a:r>
              <a:rPr lang="zh-CN" altLang="en-US" dirty="0" smtClean="0"/>
              <a:t>，</a:t>
            </a:r>
            <a:r>
              <a:rPr lang="en-US" altLang="zh-CN" dirty="0" smtClean="0"/>
              <a:t>SAT(F)</a:t>
            </a:r>
          </a:p>
          <a:p>
            <a:r>
              <a:rPr lang="zh-CN" altLang="en-US" dirty="0" smtClean="0"/>
              <a:t>输入包括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要划分的属性</a:t>
            </a:r>
            <a:r>
              <a:rPr lang="en-US" altLang="zh-CN" dirty="0" err="1" smtClean="0"/>
              <a:t>A</a:t>
            </a:r>
            <a:r>
              <a:rPr lang="en-US" altLang="zh-CN" baseline="-25000" dirty="0" err="1" smtClean="0"/>
              <a:t>f</a:t>
            </a:r>
            <a:r>
              <a:rPr lang="en-US" altLang="zh-CN" baseline="-25000" dirty="0" smtClean="0"/>
              <a:t> </a:t>
            </a:r>
            <a:r>
              <a:rPr lang="en-US" altLang="zh-CN" dirty="0" smtClean="0"/>
              <a:t> ={a1,…,an}</a:t>
            </a:r>
          </a:p>
          <a:p>
            <a:pPr lvl="1"/>
            <a:r>
              <a:rPr lang="zh-CN" altLang="en-US" dirty="0" smtClean="0"/>
              <a:t>组合隐私约束</a:t>
            </a:r>
            <a:r>
              <a:rPr lang="en-US" altLang="zh-CN" dirty="0" err="1" smtClean="0"/>
              <a:t>C</a:t>
            </a:r>
            <a:r>
              <a:rPr lang="en-US" altLang="zh-CN" baseline="-25000" dirty="0" err="1" smtClean="0"/>
              <a:t>f</a:t>
            </a:r>
            <a:r>
              <a:rPr lang="en-US" altLang="zh-CN" baseline="-25000" dirty="0" smtClean="0"/>
              <a:t> </a:t>
            </a:r>
            <a:r>
              <a:rPr lang="en-US" altLang="zh-CN" dirty="0" smtClean="0"/>
              <a:t> = {c1,…,cm}</a:t>
            </a:r>
          </a:p>
          <a:p>
            <a:pPr lvl="1"/>
            <a:r>
              <a:rPr lang="zh-CN" altLang="en-US" dirty="0" smtClean="0"/>
              <a:t>查询集</a:t>
            </a:r>
            <a:r>
              <a:rPr lang="en-US" altLang="zh-CN" dirty="0" smtClean="0"/>
              <a:t>Q={Q1,…,</a:t>
            </a:r>
            <a:r>
              <a:rPr lang="en-US" altLang="zh-CN" dirty="0" err="1" smtClean="0"/>
              <a:t>Qq</a:t>
            </a:r>
            <a:r>
              <a:rPr lang="en-US" altLang="zh-CN" dirty="0" smtClean="0"/>
              <a:t>},</a:t>
            </a:r>
            <a:r>
              <a:rPr lang="zh-CN" altLang="en-US" dirty="0" smtClean="0"/>
              <a:t>相对查询频率</a:t>
            </a:r>
            <a:r>
              <a:rPr lang="en-US" altLang="zh-CN" dirty="0" smtClean="0"/>
              <a:t>freq(Q1),freq(</a:t>
            </a:r>
            <a:r>
              <a:rPr lang="en-US" altLang="zh-CN" dirty="0" err="1" smtClean="0"/>
              <a:t>Qq</a:t>
            </a:r>
            <a:r>
              <a:rPr lang="en-US" altLang="zh-CN" dirty="0" smtClean="0"/>
              <a:t>)</a:t>
            </a:r>
          </a:p>
          <a:p>
            <a:pPr lvl="1"/>
            <a:r>
              <a:rPr lang="zh-CN" altLang="en-US" dirty="0" smtClean="0"/>
              <a:t>子树完全探索的深度</a:t>
            </a:r>
            <a:r>
              <a:rPr lang="en-US" altLang="zh-CN" dirty="0" smtClean="0"/>
              <a:t>d,</a:t>
            </a:r>
            <a:r>
              <a:rPr lang="zh-CN" altLang="en-US" dirty="0" smtClean="0"/>
              <a:t>每次迭代选取的子树个数</a:t>
            </a:r>
            <a:r>
              <a:rPr lang="en-US" altLang="zh-CN" dirty="0" err="1" smtClean="0"/>
              <a:t>ps</a:t>
            </a:r>
            <a:endParaRPr lang="en-US" altLang="zh-CN" dirty="0" smtClean="0"/>
          </a:p>
          <a:p>
            <a:r>
              <a:rPr lang="zh-CN" altLang="en-US" dirty="0" smtClean="0"/>
              <a:t>举例如下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设置</a:t>
            </a:r>
            <a:r>
              <a:rPr lang="en-US" altLang="zh-CN" dirty="0" smtClean="0"/>
              <a:t>d=1</a:t>
            </a:r>
            <a:r>
              <a:rPr lang="zh-CN" altLang="en-US" dirty="0" smtClean="0"/>
              <a:t>，</a:t>
            </a:r>
            <a:r>
              <a:rPr lang="en-US" altLang="zh-CN" dirty="0" err="1" smtClean="0"/>
              <a:t>ps</a:t>
            </a:r>
            <a:r>
              <a:rPr lang="en-US" altLang="zh-CN" dirty="0" smtClean="0"/>
              <a:t>=2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710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357166"/>
            <a:ext cx="7500990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7109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3305252"/>
            <a:ext cx="4214842" cy="2671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7110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00562" y="3429000"/>
            <a:ext cx="4143404" cy="2481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实验分析</a:t>
            </a:r>
            <a:r>
              <a:rPr lang="en-US" altLang="zh-CN" dirty="0" smtClean="0"/>
              <a:t>-1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与最优算法代价很接近接近</a:t>
            </a:r>
            <a:endParaRPr lang="en-US" altLang="zh-CN" dirty="0" smtClean="0"/>
          </a:p>
        </p:txBody>
      </p:sp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3" y="1500175"/>
            <a:ext cx="7286676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实验分析</a:t>
            </a:r>
            <a:r>
              <a:rPr lang="en-US" altLang="zh-CN" dirty="0" smtClean="0"/>
              <a:t>-2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767282"/>
          </a:xfrm>
        </p:spPr>
        <p:txBody>
          <a:bodyPr>
            <a:normAutofit fontScale="92500" lnSpcReduction="20000"/>
          </a:bodyPr>
          <a:lstStyle/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在探索深度</a:t>
            </a:r>
            <a:r>
              <a:rPr lang="en-US" altLang="zh-CN" dirty="0" smtClean="0"/>
              <a:t>d=1</a:t>
            </a:r>
            <a:r>
              <a:rPr lang="zh-CN" altLang="en-US" dirty="0" smtClean="0"/>
              <a:t>给定的情况下，</a:t>
            </a:r>
            <a:r>
              <a:rPr lang="en-US" altLang="zh-CN" dirty="0" err="1" smtClean="0"/>
              <a:t>ps</a:t>
            </a:r>
            <a:r>
              <a:rPr lang="en-US" altLang="zh-CN" dirty="0" smtClean="0"/>
              <a:t>=5</a:t>
            </a:r>
            <a:r>
              <a:rPr lang="zh-CN" altLang="en-US" dirty="0" smtClean="0"/>
              <a:t>时就很接近最优代价</a:t>
            </a:r>
            <a:endParaRPr lang="zh-CN" altLang="en-US" dirty="0"/>
          </a:p>
        </p:txBody>
      </p:sp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1428736"/>
            <a:ext cx="7500990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作者简介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Autofit/>
          </a:bodyPr>
          <a:lstStyle/>
          <a:p>
            <a:r>
              <a:rPr lang="en-US" sz="2000" i="1" dirty="0" err="1" smtClean="0"/>
              <a:t>Valentina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Ciriani</a:t>
            </a:r>
            <a:r>
              <a:rPr lang="en-US" sz="2000" dirty="0" smtClean="0"/>
              <a:t>. Assistant Professor</a:t>
            </a:r>
          </a:p>
          <a:p>
            <a:r>
              <a:rPr lang="en-US" sz="2000" dirty="0" smtClean="0"/>
              <a:t>Department of Information Technologies. </a:t>
            </a:r>
            <a:r>
              <a:rPr lang="en-US" sz="2000" i="1" dirty="0" smtClean="0"/>
              <a:t>University of Milano</a:t>
            </a:r>
          </a:p>
          <a:p>
            <a:endParaRPr lang="en-US" altLang="zh-CN" sz="2000" i="1" dirty="0" smtClean="0"/>
          </a:p>
          <a:p>
            <a:r>
              <a:rPr lang="en-US" sz="2000" dirty="0" smtClean="0"/>
              <a:t>Combining fragmentation and encryption to protect privacy in data storage</a:t>
            </a:r>
            <a:r>
              <a:rPr lang="zh-CN" altLang="en-US" sz="2000" dirty="0" smtClean="0"/>
              <a:t>，</a:t>
            </a:r>
            <a:r>
              <a:rPr lang="en-US" sz="2000" dirty="0" smtClean="0">
                <a:hlinkClick r:id="rId3"/>
              </a:rPr>
              <a:t> ACM Trans. Inf. Syst. </a:t>
            </a:r>
            <a:r>
              <a:rPr lang="en-US" sz="2000" dirty="0" err="1" smtClean="0">
                <a:hlinkClick r:id="rId3"/>
              </a:rPr>
              <a:t>Secur</a:t>
            </a:r>
            <a:r>
              <a:rPr lang="en-US" sz="2000" dirty="0" smtClean="0">
                <a:hlinkClick r:id="rId3"/>
              </a:rPr>
              <a:t>. 13</a:t>
            </a:r>
            <a:r>
              <a:rPr lang="en-US" sz="2000" dirty="0" smtClean="0"/>
              <a:t>(3): (2010)</a:t>
            </a:r>
          </a:p>
          <a:p>
            <a:r>
              <a:rPr lang="en-US" sz="2000" dirty="0" smtClean="0"/>
              <a:t>Enforcing Confidentiality Constraints on Sensitive Databases with Lightweight Trusted Clients. </a:t>
            </a:r>
            <a:r>
              <a:rPr lang="en-US" sz="2000" dirty="0" err="1" smtClean="0">
                <a:hlinkClick r:id="rId4"/>
              </a:rPr>
              <a:t>DBSec</a:t>
            </a:r>
            <a:r>
              <a:rPr lang="en-US" sz="2000" dirty="0" smtClean="0">
                <a:hlinkClick r:id="rId4"/>
              </a:rPr>
              <a:t> 2009</a:t>
            </a:r>
            <a:r>
              <a:rPr lang="en-US" sz="2000" dirty="0" smtClean="0"/>
              <a:t>: 225-239</a:t>
            </a:r>
          </a:p>
          <a:p>
            <a:r>
              <a:rPr lang="en-US" sz="2000" dirty="0" smtClean="0"/>
              <a:t>Keep a Few: Outsourcing Data While Maintaining Confidentiality. </a:t>
            </a:r>
            <a:r>
              <a:rPr lang="en-US" sz="2000" dirty="0" smtClean="0">
                <a:hlinkClick r:id="rId5"/>
              </a:rPr>
              <a:t>ESORICS 2009</a:t>
            </a:r>
            <a:r>
              <a:rPr lang="en-US" sz="2000" dirty="0" smtClean="0"/>
              <a:t>: 440-455</a:t>
            </a:r>
          </a:p>
          <a:p>
            <a:r>
              <a:rPr lang="en-US" sz="2000" dirty="0" smtClean="0"/>
              <a:t>Fragmentation Design for Efficient Query Execution over Sensitive Distributed Databases. </a:t>
            </a:r>
            <a:r>
              <a:rPr lang="en-US" sz="2000" dirty="0" smtClean="0">
                <a:hlinkClick r:id="rId6"/>
              </a:rPr>
              <a:t>ICDCS 2009</a:t>
            </a:r>
            <a:r>
              <a:rPr lang="en-US" sz="2000" dirty="0" smtClean="0"/>
              <a:t>: 32-39</a:t>
            </a:r>
            <a:endParaRPr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实验分析</a:t>
            </a:r>
            <a:r>
              <a:rPr lang="en-US" altLang="zh-CN" dirty="0" smtClean="0"/>
              <a:t>-3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5124472"/>
          </a:xfrm>
        </p:spPr>
        <p:txBody>
          <a:bodyPr>
            <a:normAutofit lnSpcReduction="10000"/>
          </a:bodyPr>
          <a:lstStyle/>
          <a:p>
            <a:pPr>
              <a:buNone/>
            </a:pPr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随着属性的增加，最优算法几乎是不可能的，而本文的启发式算法时间代价随着</a:t>
            </a:r>
            <a:r>
              <a:rPr lang="en-US" altLang="zh-CN" dirty="0" smtClean="0"/>
              <a:t>d</a:t>
            </a:r>
            <a:r>
              <a:rPr lang="zh-CN" altLang="en-US" dirty="0" smtClean="0"/>
              <a:t>指数增加，随着</a:t>
            </a:r>
            <a:r>
              <a:rPr lang="en-US" altLang="zh-CN" dirty="0" err="1" smtClean="0"/>
              <a:t>ps</a:t>
            </a:r>
            <a:r>
              <a:rPr lang="zh-CN" altLang="en-US" dirty="0" smtClean="0"/>
              <a:t>线性增加</a:t>
            </a:r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zh-CN" altLang="en-US" dirty="0"/>
          </a:p>
        </p:txBody>
      </p:sp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1428736"/>
            <a:ext cx="7715304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总结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zh-CN" altLang="en-US" dirty="0" smtClean="0"/>
              <a:t>本文在考虑保护数据隐私和数据组合隐私的同时，考虑了查询代价，给出了查询代价模型，有效的保证了隐私和效率的平衡。</a:t>
            </a:r>
            <a:endParaRPr lang="en-US" altLang="zh-CN" dirty="0" smtClean="0"/>
          </a:p>
          <a:p>
            <a:r>
              <a:rPr lang="zh-CN" altLang="en-US" dirty="0" smtClean="0"/>
              <a:t>本文提出构建数据划分的启发式算法，与最优算法结果接近，而且是可行的。</a:t>
            </a:r>
            <a:endParaRPr lang="en-US" altLang="zh-CN" dirty="0" smtClean="0"/>
          </a:p>
          <a:p>
            <a:r>
              <a:rPr lang="zh-CN" altLang="en-US" dirty="0" smtClean="0"/>
              <a:t>这篇文章与我们采用的隐私保护方法十分接近，为我们进行隐私保护设计时，考虑效率问题提供了参考。</a:t>
            </a:r>
            <a:endParaRPr lang="en-US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概要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zh-CN" altLang="en-US" dirty="0" smtClean="0"/>
              <a:t>隐私和效用的平衡问题是现代信息系统设计的经典问题。一方面要保护敏感信息，另一方面要保证查询效率和系统性能。</a:t>
            </a:r>
            <a:endParaRPr lang="en-US" altLang="zh-CN" dirty="0" smtClean="0"/>
          </a:p>
          <a:p>
            <a:r>
              <a:rPr lang="zh-CN" altLang="en-US" dirty="0" smtClean="0"/>
              <a:t>本文为了解决隐私和效率的平衡问题，提出了解决方案。</a:t>
            </a:r>
            <a:endParaRPr lang="en-US" altLang="zh-CN" dirty="0" smtClean="0"/>
          </a:p>
          <a:p>
            <a:r>
              <a:rPr lang="zh-CN" altLang="en-US" dirty="0" smtClean="0"/>
              <a:t>首先，灵活地定义了关系数据库的隐私约束。</a:t>
            </a:r>
            <a:endParaRPr lang="en-US" altLang="zh-CN" dirty="0" smtClean="0"/>
          </a:p>
          <a:p>
            <a:r>
              <a:rPr lang="zh-CN" altLang="en-US" dirty="0" smtClean="0"/>
              <a:t>然后，尽可能少的使用加密方法，主要使用分块</a:t>
            </a:r>
            <a:r>
              <a:rPr lang="en-US" altLang="zh-CN" dirty="0" smtClean="0"/>
              <a:t>(fragmentation)</a:t>
            </a:r>
            <a:r>
              <a:rPr lang="zh-CN" altLang="en-US" dirty="0" smtClean="0"/>
              <a:t>来保护属性间的敏感关系</a:t>
            </a:r>
            <a:endParaRPr lang="en-US" altLang="zh-CN" dirty="0" smtClean="0"/>
          </a:p>
          <a:p>
            <a:r>
              <a:rPr lang="zh-CN" altLang="en-US" dirty="0" smtClean="0"/>
              <a:t>最后，提出了一种启发式算法，在获得最少查询代价的指导下，进行分块。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背景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zh-CN" altLang="en-US" dirty="0" smtClean="0"/>
              <a:t>医疗数据可以用来有效地分析行为和社会模式与特定病症的关系，有助于医疗研究；但有可能泄露病人的信息，违反隐私要求。</a:t>
            </a:r>
            <a:endParaRPr lang="en-US" altLang="zh-CN" dirty="0" smtClean="0"/>
          </a:p>
          <a:p>
            <a:r>
              <a:rPr lang="zh-CN" altLang="en-US" dirty="0" smtClean="0"/>
              <a:t>电子商务网站能储存完整的交易数据，相比传统的商店能提供更多的选择和更低的价格；但有可能将客户的数据卖给黑市，用来进行欺诈交易。</a:t>
            </a:r>
            <a:endParaRPr lang="en-US" altLang="zh-CN" dirty="0" smtClean="0"/>
          </a:p>
          <a:p>
            <a:r>
              <a:rPr lang="zh-CN" altLang="en-US" dirty="0" smtClean="0"/>
              <a:t>两个场景展示了信息和通信技术给人们带来巨大好处的同时，也引入了隐私泄露的风险。</a:t>
            </a:r>
            <a:endParaRPr lang="en-US" altLang="zh-CN" dirty="0" smtClean="0"/>
          </a:p>
          <a:p>
            <a:r>
              <a:rPr lang="zh-CN" altLang="en-US" dirty="0" smtClean="0"/>
              <a:t>一种有效的保护敏感数据和敏感关系的方法是划分</a:t>
            </a:r>
            <a:r>
              <a:rPr lang="en-US" altLang="zh-CN" dirty="0" smtClean="0"/>
              <a:t>(fragmentation)</a:t>
            </a:r>
            <a:r>
              <a:rPr lang="zh-CN" altLang="en-US" dirty="0" smtClean="0"/>
              <a:t>和加密</a:t>
            </a:r>
            <a:r>
              <a:rPr lang="en-US" altLang="zh-CN" dirty="0" smtClean="0"/>
              <a:t>(encryption)</a:t>
            </a:r>
            <a:r>
              <a:rPr lang="zh-CN" altLang="en-US" dirty="0" smtClean="0"/>
              <a:t>的结合使用。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基本概念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38" y="1500174"/>
            <a:ext cx="5674060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28662" y="3571876"/>
            <a:ext cx="7000924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914400" y="500042"/>
            <a:ext cx="7772400" cy="5519758"/>
          </a:xfrm>
        </p:spPr>
        <p:txBody>
          <a:bodyPr/>
          <a:lstStyle/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条件</a:t>
            </a:r>
            <a:r>
              <a:rPr lang="en-US" altLang="zh-CN" dirty="0" smtClean="0"/>
              <a:t>1)</a:t>
            </a:r>
            <a:r>
              <a:rPr lang="zh-CN" altLang="en-US" dirty="0" smtClean="0"/>
              <a:t>保证只考虑要分块的属性，隐私约束中涉及的属性</a:t>
            </a:r>
            <a:endParaRPr lang="en-US" altLang="zh-CN" dirty="0" smtClean="0"/>
          </a:p>
          <a:p>
            <a:r>
              <a:rPr lang="zh-CN" altLang="en-US" dirty="0" smtClean="0"/>
              <a:t>条件</a:t>
            </a:r>
            <a:r>
              <a:rPr lang="en-US" altLang="zh-CN" dirty="0" smtClean="0"/>
              <a:t>2)</a:t>
            </a:r>
            <a:r>
              <a:rPr lang="zh-CN" altLang="en-US" dirty="0" smtClean="0"/>
              <a:t>保证最大可见性</a:t>
            </a:r>
            <a:r>
              <a:rPr lang="en-US" altLang="zh-CN" dirty="0" smtClean="0"/>
              <a:t>,</a:t>
            </a:r>
            <a:r>
              <a:rPr lang="zh-CN" altLang="en-US" dirty="0" smtClean="0"/>
              <a:t>任何一个不在单隐私约束中的属性至少出现在一个分块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frament</a:t>
            </a:r>
            <a:r>
              <a:rPr lang="en-US" altLang="zh-CN" dirty="0" smtClean="0"/>
              <a:t>)</a:t>
            </a:r>
            <a:r>
              <a:rPr lang="zh-CN" altLang="en-US" dirty="0" smtClean="0"/>
              <a:t>中</a:t>
            </a:r>
            <a:endParaRPr lang="en-US" altLang="zh-CN" dirty="0" smtClean="0"/>
          </a:p>
          <a:p>
            <a:r>
              <a:rPr lang="zh-CN" altLang="en-US" dirty="0" smtClean="0"/>
              <a:t>条件</a:t>
            </a:r>
            <a:r>
              <a:rPr lang="en-US" altLang="zh-CN" dirty="0" smtClean="0"/>
              <a:t>3)</a:t>
            </a:r>
            <a:r>
              <a:rPr lang="zh-CN" altLang="en-US" dirty="0" smtClean="0"/>
              <a:t>保证不同分块间不能有相同属性。</a:t>
            </a:r>
            <a:endParaRPr lang="en-US" altLang="zh-CN" dirty="0" smtClean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642918"/>
            <a:ext cx="5143536" cy="163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857224" y="357166"/>
            <a:ext cx="7772400" cy="5643570"/>
          </a:xfrm>
        </p:spPr>
        <p:txBody>
          <a:bodyPr/>
          <a:lstStyle/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每个分块</a:t>
            </a:r>
            <a:r>
              <a:rPr lang="en-US" altLang="zh-CN" dirty="0" err="1" smtClean="0"/>
              <a:t>Fi</a:t>
            </a:r>
            <a:r>
              <a:rPr lang="zh-CN" altLang="en-US" dirty="0" smtClean="0"/>
              <a:t>被存储在一个关系表中，表示成</a:t>
            </a:r>
            <a:r>
              <a:rPr lang="en-US" altLang="zh-CN" dirty="0" err="1" smtClean="0"/>
              <a:t>Enc_Fi</a:t>
            </a:r>
            <a:r>
              <a:rPr lang="en-US" altLang="zh-CN" dirty="0" smtClean="0"/>
              <a:t>={salt,enc,a</a:t>
            </a:r>
            <a:r>
              <a:rPr lang="en-US" altLang="zh-CN" baseline="-25000" dirty="0" smtClean="0"/>
              <a:t>i1</a:t>
            </a:r>
            <a:r>
              <a:rPr lang="en-US" altLang="zh-CN" dirty="0" smtClean="0"/>
              <a:t> ,…,</a:t>
            </a:r>
            <a:r>
              <a:rPr lang="en-US" altLang="zh-CN" dirty="0" err="1" smtClean="0"/>
              <a:t>a</a:t>
            </a:r>
            <a:r>
              <a:rPr lang="en-US" altLang="zh-CN" baseline="-25000" dirty="0" err="1" smtClean="0"/>
              <a:t>in</a:t>
            </a:r>
            <a:r>
              <a:rPr lang="en-US" altLang="zh-CN" baseline="-25000" dirty="0" smtClean="0"/>
              <a:t> </a:t>
            </a:r>
            <a:r>
              <a:rPr lang="en-US" altLang="zh-CN" dirty="0" smtClean="0"/>
              <a:t>},salt</a:t>
            </a:r>
            <a:r>
              <a:rPr lang="zh-CN" altLang="en-US" dirty="0" smtClean="0"/>
              <a:t>是一个随机值，</a:t>
            </a:r>
            <a:r>
              <a:rPr lang="en-US" altLang="zh-CN" dirty="0" smtClean="0"/>
              <a:t>enc</a:t>
            </a:r>
            <a:r>
              <a:rPr lang="zh-CN" altLang="en-US" dirty="0" smtClean="0"/>
              <a:t>是代表其他所有加密的属性。</a:t>
            </a:r>
            <a:endParaRPr lang="zh-CN" alt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38" y="500042"/>
            <a:ext cx="6572296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00100" y="4572008"/>
            <a:ext cx="7500990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相关场景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1500174"/>
            <a:ext cx="6643734" cy="39198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查询代价模型</a:t>
            </a:r>
            <a:r>
              <a:rPr lang="en-US" altLang="zh-CN" dirty="0" smtClean="0"/>
              <a:t>(Query Cost Model)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zh-CN" altLang="en-US" dirty="0" smtClean="0"/>
              <a:t>给定以个划分</a:t>
            </a:r>
            <a:r>
              <a:rPr lang="en-US" altLang="zh-CN" dirty="0" smtClean="0">
                <a:ea typeface="Lingoes Unicode" pitchFamily="34" charset="-122"/>
                <a:cs typeface="Meiryo UI" pitchFamily="34" charset="-128"/>
              </a:rPr>
              <a:t>F={F</a:t>
            </a:r>
            <a:r>
              <a:rPr lang="en-US" altLang="zh-CN" baseline="-25000" dirty="0" smtClean="0">
                <a:ea typeface="Lingoes Unicode" pitchFamily="34" charset="-122"/>
                <a:cs typeface="Meiryo UI" pitchFamily="34" charset="-128"/>
              </a:rPr>
              <a:t>1</a:t>
            </a:r>
            <a:r>
              <a:rPr lang="en-US" altLang="zh-CN" dirty="0" smtClean="0">
                <a:ea typeface="Lingoes Unicode" pitchFamily="34" charset="-122"/>
                <a:cs typeface="Meiryo UI" pitchFamily="34" charset="-128"/>
              </a:rPr>
              <a:t> ,…,F</a:t>
            </a:r>
            <a:r>
              <a:rPr lang="en-US" altLang="zh-CN" baseline="-25000" dirty="0" smtClean="0">
                <a:ea typeface="Lingoes Unicode" pitchFamily="34" charset="-122"/>
                <a:cs typeface="Meiryo UI" pitchFamily="34" charset="-128"/>
              </a:rPr>
              <a:t>n</a:t>
            </a:r>
            <a:r>
              <a:rPr lang="en-US" altLang="zh-CN" dirty="0" smtClean="0">
                <a:ea typeface="Lingoes Unicode" pitchFamily="34" charset="-122"/>
                <a:cs typeface="Meiryo UI" pitchFamily="34" charset="-128"/>
              </a:rPr>
              <a:t>} </a:t>
            </a:r>
          </a:p>
          <a:p>
            <a:r>
              <a:rPr lang="zh-CN" altLang="en-US" dirty="0" smtClean="0"/>
              <a:t>对于查询</a:t>
            </a:r>
            <a:r>
              <a:rPr lang="en-US" altLang="zh-CN" dirty="0" err="1" smtClean="0"/>
              <a:t>Q</a:t>
            </a:r>
            <a:r>
              <a:rPr lang="en-US" altLang="zh-CN" baseline="-25000" dirty="0" err="1" smtClean="0"/>
              <a:t>i</a:t>
            </a:r>
            <a:r>
              <a:rPr lang="zh-CN" altLang="en-US" dirty="0" smtClean="0"/>
              <a:t>，在分块</a:t>
            </a:r>
            <a:r>
              <a:rPr lang="en-US" altLang="zh-CN" dirty="0" err="1" smtClean="0"/>
              <a:t>F</a:t>
            </a:r>
            <a:r>
              <a:rPr lang="en-US" altLang="zh-CN" baseline="-25000" dirty="0" err="1" smtClean="0"/>
              <a:t>i</a:t>
            </a:r>
            <a:r>
              <a:rPr lang="en-US" altLang="zh-CN" dirty="0" smtClean="0"/>
              <a:t> </a:t>
            </a:r>
            <a:r>
              <a:rPr lang="zh-CN" altLang="en-US" dirty="0" smtClean="0"/>
              <a:t>上的查询代价表示为</a:t>
            </a:r>
            <a:r>
              <a:rPr lang="en-US" altLang="zh-CN" dirty="0" smtClean="0">
                <a:solidFill>
                  <a:srgbClr val="FF0000"/>
                </a:solidFill>
              </a:rPr>
              <a:t>cost(</a:t>
            </a:r>
            <a:r>
              <a:rPr lang="en-US" altLang="zh-CN" dirty="0" err="1" smtClean="0">
                <a:solidFill>
                  <a:srgbClr val="FF0000"/>
                </a:solidFill>
              </a:rPr>
              <a:t>Q</a:t>
            </a:r>
            <a:r>
              <a:rPr lang="en-US" altLang="zh-CN" baseline="-25000" dirty="0" err="1" smtClean="0">
                <a:solidFill>
                  <a:srgbClr val="FF0000"/>
                </a:solidFill>
              </a:rPr>
              <a:t>i</a:t>
            </a:r>
            <a:r>
              <a:rPr lang="en-US" altLang="zh-CN" dirty="0" err="1" smtClean="0">
                <a:solidFill>
                  <a:srgbClr val="FF0000"/>
                </a:solidFill>
              </a:rPr>
              <a:t>,F</a:t>
            </a:r>
            <a:r>
              <a:rPr lang="en-US" altLang="zh-CN" baseline="-25000" dirty="0" err="1" smtClean="0">
                <a:solidFill>
                  <a:srgbClr val="FF0000"/>
                </a:solidFill>
              </a:rPr>
              <a:t>i</a:t>
            </a:r>
            <a:r>
              <a:rPr lang="en-US" altLang="zh-CN" dirty="0" smtClean="0">
                <a:solidFill>
                  <a:srgbClr val="FF0000"/>
                </a:solidFill>
              </a:rPr>
              <a:t>)=S(</a:t>
            </a:r>
            <a:r>
              <a:rPr lang="en-US" altLang="zh-CN" dirty="0" err="1" smtClean="0">
                <a:solidFill>
                  <a:srgbClr val="FF0000"/>
                </a:solidFill>
              </a:rPr>
              <a:t>Q</a:t>
            </a:r>
            <a:r>
              <a:rPr lang="en-US" altLang="zh-CN" baseline="-25000" dirty="0" err="1" smtClean="0">
                <a:solidFill>
                  <a:srgbClr val="FF0000"/>
                </a:solidFill>
              </a:rPr>
              <a:t>i</a:t>
            </a:r>
            <a:r>
              <a:rPr lang="en-US" altLang="zh-CN" baseline="-25000" dirty="0" smtClean="0">
                <a:solidFill>
                  <a:srgbClr val="FF0000"/>
                </a:solidFill>
              </a:rPr>
              <a:t>,</a:t>
            </a:r>
            <a:r>
              <a:rPr lang="en-US" altLang="zh-CN" dirty="0" smtClean="0">
                <a:solidFill>
                  <a:srgbClr val="FF0000"/>
                </a:solidFill>
              </a:rPr>
              <a:t> </a:t>
            </a:r>
            <a:r>
              <a:rPr lang="en-US" altLang="zh-CN" dirty="0" err="1" smtClean="0">
                <a:solidFill>
                  <a:srgbClr val="FF0000"/>
                </a:solidFill>
              </a:rPr>
              <a:t>F</a:t>
            </a:r>
            <a:r>
              <a:rPr lang="en-US" altLang="zh-CN" baseline="-25000" dirty="0" err="1" smtClean="0">
                <a:solidFill>
                  <a:srgbClr val="FF0000"/>
                </a:solidFill>
              </a:rPr>
              <a:t>i</a:t>
            </a:r>
            <a:r>
              <a:rPr lang="en-US" altLang="zh-CN" dirty="0" smtClean="0">
                <a:solidFill>
                  <a:srgbClr val="FF0000"/>
                </a:solidFill>
              </a:rPr>
              <a:t>) •|R|•size(</a:t>
            </a:r>
            <a:r>
              <a:rPr lang="en-US" altLang="zh-CN" dirty="0" err="1" smtClean="0">
                <a:solidFill>
                  <a:srgbClr val="FF0000"/>
                </a:solidFill>
              </a:rPr>
              <a:t>t</a:t>
            </a:r>
            <a:r>
              <a:rPr lang="en-US" altLang="zh-CN" baseline="-25000" dirty="0" err="1" smtClean="0">
                <a:solidFill>
                  <a:srgbClr val="FF0000"/>
                </a:solidFill>
              </a:rPr>
              <a:t>i</a:t>
            </a:r>
            <a:r>
              <a:rPr lang="en-US" altLang="zh-CN" dirty="0" smtClean="0">
                <a:solidFill>
                  <a:srgbClr val="FF0000"/>
                </a:solidFill>
              </a:rPr>
              <a:t>)</a:t>
            </a:r>
          </a:p>
          <a:p>
            <a:r>
              <a:rPr lang="en-US" altLang="zh-CN" dirty="0" smtClean="0"/>
              <a:t>S(</a:t>
            </a:r>
            <a:r>
              <a:rPr lang="en-US" altLang="zh-CN" dirty="0" err="1" smtClean="0"/>
              <a:t>Q</a:t>
            </a:r>
            <a:r>
              <a:rPr lang="en-US" altLang="zh-CN" baseline="-25000" dirty="0" err="1" smtClean="0"/>
              <a:t>i</a:t>
            </a:r>
            <a:r>
              <a:rPr lang="en-US" altLang="zh-CN" baseline="-25000" dirty="0" smtClean="0"/>
              <a:t>,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F</a:t>
            </a:r>
            <a:r>
              <a:rPr lang="en-US" altLang="zh-CN" baseline="-25000" dirty="0" err="1" smtClean="0"/>
              <a:t>i</a:t>
            </a:r>
            <a:r>
              <a:rPr lang="en-US" altLang="zh-CN" dirty="0" smtClean="0"/>
              <a:t>)</a:t>
            </a:r>
            <a:r>
              <a:rPr lang="zh-CN" altLang="en-US" dirty="0" smtClean="0"/>
              <a:t>表示</a:t>
            </a:r>
            <a:r>
              <a:rPr lang="en-US" altLang="zh-CN" dirty="0" smtClean="0"/>
              <a:t>selectivity,</a:t>
            </a:r>
            <a:r>
              <a:rPr lang="zh-CN" altLang="en-US" dirty="0" smtClean="0"/>
              <a:t>可理解为分块</a:t>
            </a:r>
            <a:r>
              <a:rPr lang="en-US" altLang="zh-CN" dirty="0" err="1" smtClean="0"/>
              <a:t>F</a:t>
            </a:r>
            <a:r>
              <a:rPr lang="en-US" altLang="zh-CN" baseline="-25000" dirty="0" err="1" smtClean="0"/>
              <a:t>i</a:t>
            </a:r>
            <a:r>
              <a:rPr lang="zh-CN" altLang="en-US" baseline="-25000" dirty="0" smtClean="0"/>
              <a:t> </a:t>
            </a:r>
            <a:r>
              <a:rPr lang="zh-CN" altLang="en-US" dirty="0" smtClean="0"/>
              <a:t>中根据选择条件，选择元祖的百分比。</a:t>
            </a:r>
            <a:endParaRPr lang="en-US" altLang="zh-CN" dirty="0" smtClean="0"/>
          </a:p>
          <a:p>
            <a:r>
              <a:rPr lang="en-US" altLang="zh-CN" dirty="0" smtClean="0"/>
              <a:t>|R|</a:t>
            </a:r>
            <a:r>
              <a:rPr lang="zh-CN" altLang="en-US" dirty="0" smtClean="0"/>
              <a:t>表示关系</a:t>
            </a:r>
            <a:r>
              <a:rPr lang="en-US" altLang="zh-CN" dirty="0" smtClean="0"/>
              <a:t>R</a:t>
            </a:r>
            <a:r>
              <a:rPr lang="zh-CN" altLang="en-US" dirty="0" smtClean="0"/>
              <a:t>中，元祖个数</a:t>
            </a:r>
            <a:endParaRPr lang="en-US" altLang="zh-CN" dirty="0" smtClean="0"/>
          </a:p>
          <a:p>
            <a:r>
              <a:rPr lang="en-US" altLang="zh-CN" dirty="0" smtClean="0"/>
              <a:t> size(</a:t>
            </a:r>
            <a:r>
              <a:rPr lang="en-US" altLang="zh-CN" dirty="0" err="1" smtClean="0"/>
              <a:t>t</a:t>
            </a:r>
            <a:r>
              <a:rPr lang="en-US" altLang="zh-CN" baseline="-25000" dirty="0" err="1" smtClean="0"/>
              <a:t>i</a:t>
            </a:r>
            <a:r>
              <a:rPr lang="en-US" altLang="zh-CN" dirty="0" smtClean="0"/>
              <a:t>)</a:t>
            </a:r>
            <a:r>
              <a:rPr lang="zh-CN" altLang="en-US" dirty="0" smtClean="0"/>
              <a:t>表示大小，根据</a:t>
            </a:r>
            <a:r>
              <a:rPr lang="en-US" altLang="zh-CN" dirty="0" smtClean="0"/>
              <a:t>select </a:t>
            </a:r>
            <a:r>
              <a:rPr lang="zh-CN" altLang="en-US" dirty="0" smtClean="0"/>
              <a:t>语句中，包含在</a:t>
            </a:r>
            <a:r>
              <a:rPr lang="en-US" altLang="zh-CN" dirty="0" err="1" smtClean="0"/>
              <a:t>Fi</a:t>
            </a:r>
            <a:r>
              <a:rPr lang="zh-CN" altLang="en-US" dirty="0" smtClean="0"/>
              <a:t>块中的属性大小之和计算</a:t>
            </a:r>
            <a:endParaRPr lang="en-US" altLang="zh-CN" dirty="0" smtClean="0"/>
          </a:p>
          <a:p>
            <a:r>
              <a:rPr lang="zh-CN" altLang="en-US" dirty="0" smtClean="0"/>
              <a:t>对于这个划分的查询代价表示为</a:t>
            </a:r>
            <a:r>
              <a:rPr lang="en-US" altLang="zh-CN" dirty="0" smtClean="0">
                <a:solidFill>
                  <a:srgbClr val="FF0000"/>
                </a:solidFill>
              </a:rPr>
              <a:t>Cost(</a:t>
            </a:r>
            <a:r>
              <a:rPr lang="en-US" altLang="zh-CN" dirty="0" err="1" smtClean="0">
                <a:solidFill>
                  <a:srgbClr val="FF0000"/>
                </a:solidFill>
              </a:rPr>
              <a:t>Qi,F</a:t>
            </a:r>
            <a:r>
              <a:rPr lang="en-US" altLang="zh-CN" dirty="0" smtClean="0">
                <a:solidFill>
                  <a:srgbClr val="FF0000"/>
                </a:solidFill>
              </a:rPr>
              <a:t>)=Min(Cost(Qi,F1),...,Cost(</a:t>
            </a:r>
            <a:r>
              <a:rPr lang="en-US" altLang="zh-CN" dirty="0" err="1" smtClean="0">
                <a:solidFill>
                  <a:srgbClr val="FF0000"/>
                </a:solidFill>
              </a:rPr>
              <a:t>Qi,Fr</a:t>
            </a:r>
            <a:r>
              <a:rPr lang="en-US" altLang="zh-CN" dirty="0" smtClean="0">
                <a:solidFill>
                  <a:srgbClr val="FF0000"/>
                </a:solidFill>
              </a:rPr>
              <a:t>))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平衡">
  <a:themeElements>
    <a:clrScheme name="平衡">
      <a:dk1>
        <a:sysClr val="windowText" lastClr="000000"/>
      </a:dk1>
      <a:lt1>
        <a:sysClr val="window" lastClr="C7EDCC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平衡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平衡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773</TotalTime>
  <Words>1153</Words>
  <Application>Microsoft Office PowerPoint</Application>
  <PresentationFormat>全屏显示(4:3)</PresentationFormat>
  <Paragraphs>154</Paragraphs>
  <Slides>21</Slides>
  <Notes>21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平衡</vt:lpstr>
      <vt:lpstr>Fragmentation Design for Efﬁcient Query Execution over Sensitive Distributed Databases</vt:lpstr>
      <vt:lpstr>作者简介</vt:lpstr>
      <vt:lpstr>概要</vt:lpstr>
      <vt:lpstr>背景</vt:lpstr>
      <vt:lpstr>基本概念</vt:lpstr>
      <vt:lpstr>幻灯片 6</vt:lpstr>
      <vt:lpstr>幻灯片 7</vt:lpstr>
      <vt:lpstr>相关场景</vt:lpstr>
      <vt:lpstr>查询代价模型(Query Cost Model)</vt:lpstr>
      <vt:lpstr>幻灯片 10</vt:lpstr>
      <vt:lpstr>提出问题</vt:lpstr>
      <vt:lpstr>幻灯片 12</vt:lpstr>
      <vt:lpstr>幻灯片 13</vt:lpstr>
      <vt:lpstr>划分树</vt:lpstr>
      <vt:lpstr>幻灯片 15</vt:lpstr>
      <vt:lpstr>启发式搜索</vt:lpstr>
      <vt:lpstr>幻灯片 17</vt:lpstr>
      <vt:lpstr>实验分析-1</vt:lpstr>
      <vt:lpstr>实验分析-2</vt:lpstr>
      <vt:lpstr>实验分析-3</vt:lpstr>
      <vt:lpstr>总结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Fragmentation Design for Efﬁcient Query Execution over Sensitive Distributed Databases</dc:title>
  <dc:creator>微软用户</dc:creator>
  <cp:lastModifiedBy>Kun</cp:lastModifiedBy>
  <cp:revision>78</cp:revision>
  <dcterms:created xsi:type="dcterms:W3CDTF">2011-03-23T01:17:43Z</dcterms:created>
  <dcterms:modified xsi:type="dcterms:W3CDTF">2011-03-24T07:46:54Z</dcterms:modified>
</cp:coreProperties>
</file>