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9FDC8E-CF63-4263-8F72-B4CBA52254BA}" type="datetimeFigureOut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30DF18-57F1-4275-8494-255FDB2DD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49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8F875-DE96-4ECD-8F08-D71C5FC4FB84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B534D-996E-4F4A-AF1B-F7B3C4800976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92A57-E663-41D5-913D-002D0C94B0E3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08165-6980-4115-9E41-4992994E3FF2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9DAABD-45B7-4AF1-8D34-6FB03A7A785F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93056-44A4-4E6A-ACB3-EDD586605248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AA07A-FAAF-413C-8A37-43B44CF6B609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E4A4-462A-4973-83C4-2C24B0ABF48C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63B57-B66D-4AFF-8A76-7E3D9201DA3C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1452F-91A5-4ABB-A832-997F95F3796A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932A-C637-4778-91E2-39D9112BB9E3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9D42C-851A-41F4-9F49-A03EEE7C98F6}" type="datetime1">
              <a:rPr lang="zh-CN" altLang="en-US" smtClean="0"/>
              <a:t>2012-3-26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Excel____1.xls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060848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1" dirty="0"/>
              <a:t>无模式数据库的数据模型及关系运算</a:t>
            </a:r>
            <a:r>
              <a:rPr lang="zh-CN" altLang="en-US" b="1" dirty="0" smtClean="0"/>
              <a:t>转换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869160"/>
            <a:ext cx="6670366" cy="1752600"/>
          </a:xfrm>
        </p:spPr>
        <p:txBody>
          <a:bodyPr/>
          <a:lstStyle/>
          <a:p>
            <a:pPr algn="r"/>
            <a:r>
              <a:rPr lang="zh-CN" altLang="en-US" dirty="0">
                <a:solidFill>
                  <a:schemeClr val="bg2">
                    <a:lumMod val="50000"/>
                  </a:schemeClr>
                </a:solidFill>
              </a:rPr>
              <a:t>邹立达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0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集族并运算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/>
                  <a:t>是映射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𝑓</m:t>
                    </m:r>
                    <m:r>
                      <a:rPr lang="en-US" altLang="zh-CN">
                        <a:latin typeface="Cambria Math"/>
                      </a:rPr>
                      <m:t>:&lt;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,</m:t>
                    </m:r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&gt;→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>
                            <a:latin typeface="Cambria Math"/>
                          </a:rPr>
                          <m:t>∪</m:t>
                        </m:r>
                      </m:e>
                    </m:acc>
                    <m:r>
                      <a:rPr lang="en-US" altLang="zh-CN" i="1">
                        <a:latin typeface="Cambria Math"/>
                      </a:rPr>
                      <m:t>ℬ</m:t>
                    </m:r>
                  </m:oMath>
                </a14:m>
                <a:r>
                  <a:rPr lang="zh-CN" altLang="zh-CN" dirty="0"/>
                  <a:t>。对集族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的记录元素与集族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ℬ</m:t>
                    </m:r>
                  </m:oMath>
                </a14:m>
                <a:r>
                  <a:rPr lang="zh-CN" altLang="zh-CN" dirty="0"/>
                  <a:t>的记录元素进行合并得到新的集族，这个新的集族的记录是由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ℬ</m:t>
                    </m:r>
                  </m:oMath>
                </a14:m>
                <a:r>
                  <a:rPr lang="zh-CN" altLang="zh-CN" dirty="0"/>
                  <a:t>中所有记录组成的</a:t>
                </a:r>
                <a:r>
                  <a:rPr lang="zh-CN" altLang="zh-CN" dirty="0" smtClean="0"/>
                  <a:t>。</a:t>
                </a:r>
                <a:endParaRPr lang="en-US" altLang="zh-CN" dirty="0" smtClean="0"/>
              </a:p>
              <a:p>
                <a:r>
                  <a:rPr lang="en-US" altLang="zh-CN" dirty="0"/>
                  <a:t> 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>
                            <a:latin typeface="Cambria Math"/>
                          </a:rPr>
                          <m:t>∪</m:t>
                        </m:r>
                      </m:e>
                    </m:acc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={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|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∨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}</m:t>
                    </m:r>
                  </m:oMath>
                </a14:m>
                <a:endParaRPr lang="en-US" altLang="zh-CN" dirty="0" smtClean="0"/>
              </a:p>
              <a:p>
                <a:r>
                  <a:rPr lang="en-US" altLang="zh-CN" dirty="0"/>
                  <a:t>{&lt;a1,b1&gt;,&lt;</a:t>
                </a:r>
                <a:r>
                  <a:rPr lang="en-US" altLang="zh-CN" dirty="0" smtClean="0"/>
                  <a:t>a2,b2,c2&gt;}</a:t>
                </a:r>
                <a:r>
                  <a:rPr lang="en-US" altLang="zh-CN" dirty="0" smtClean="0"/>
                  <a:t> </a:t>
                </a:r>
                <a:r>
                  <a:rPr lang="zh-CN" altLang="en-US" dirty="0" smtClean="0"/>
                  <a:t>并</a:t>
                </a:r>
                <a14:m>
                  <m:oMath xmlns:m="http://schemas.openxmlformats.org/officeDocument/2006/math">
                    <m:r>
                      <a:rPr lang="en-US" altLang="zh-CN" i="1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dirty="0" smtClean="0"/>
                  <a:t>{&lt;</a:t>
                </a:r>
                <a:r>
                  <a:rPr lang="en-US" altLang="zh-CN" dirty="0"/>
                  <a:t>a3,b3&gt;,&lt;a4,b4&gt;}</a:t>
                </a:r>
                <a:endParaRPr lang="zh-CN" altLang="en-US" dirty="0"/>
              </a:p>
              <a:p>
                <a:r>
                  <a:rPr lang="en-US" altLang="zh-CN" dirty="0">
                    <a:solidFill>
                      <a:schemeClr val="accent6">
                        <a:lumMod val="75000"/>
                      </a:schemeClr>
                    </a:solidFill>
                  </a:rPr>
                  <a:t>{&lt;a1,b1&gt;,&lt;</a:t>
                </a:r>
                <a:r>
                  <a:rPr lang="en-US" altLang="zh-CN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a2,b2,c2&gt;,&lt;</a:t>
                </a:r>
                <a:r>
                  <a:rPr lang="en-US" altLang="zh-CN" dirty="0">
                    <a:solidFill>
                      <a:schemeClr val="accent6">
                        <a:lumMod val="75000"/>
                      </a:schemeClr>
                    </a:solidFill>
                  </a:rPr>
                  <a:t>a3,b3&gt;,&lt;a4,b4&gt;}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1752" r="-1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集族差运算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/>
                  <a:t>是映射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𝑓</m:t>
                    </m:r>
                    <m:r>
                      <a:rPr lang="en-US" altLang="zh-CN">
                        <a:latin typeface="Cambria Math"/>
                      </a:rPr>
                      <m:t>:&lt;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,</m:t>
                    </m:r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&gt;→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 i="1">
                            <a:latin typeface="Cambria Math"/>
                          </a:rPr>
                          <m:t>−</m:t>
                        </m:r>
                      </m:e>
                    </m:acc>
                    <m:r>
                      <a:rPr lang="en-US" altLang="zh-CN" i="1">
                        <a:latin typeface="Cambria Math"/>
                      </a:rPr>
                      <m:t>ℬ</m:t>
                    </m:r>
                  </m:oMath>
                </a14:m>
                <a:r>
                  <a:rPr lang="zh-CN" altLang="zh-CN" dirty="0"/>
                  <a:t>。在集族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的记录中去掉属于集族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ℬ</m:t>
                    </m:r>
                  </m:oMath>
                </a14:m>
                <a:r>
                  <a:rPr lang="zh-CN" altLang="zh-CN" dirty="0"/>
                  <a:t>的记录，形成新的集族。新的集族是由属于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而不属于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ℬ</m:t>
                    </m:r>
                  </m:oMath>
                </a14:m>
                <a:r>
                  <a:rPr lang="zh-CN" altLang="zh-CN" dirty="0"/>
                  <a:t>的记录所组成的。用符号表示为</a:t>
                </a:r>
              </a:p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 i="1">
                            <a:latin typeface="Cambria Math"/>
                          </a:rPr>
                          <m:t>−</m:t>
                        </m:r>
                      </m:e>
                    </m:acc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={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|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∧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∉</m:t>
                    </m:r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}</m:t>
                    </m:r>
                  </m:oMath>
                </a14:m>
                <a:endParaRPr lang="zh-CN" altLang="zh-CN" dirty="0"/>
              </a:p>
              <a:p>
                <a:r>
                  <a:rPr lang="en-US" altLang="zh-CN" dirty="0" smtClean="0"/>
                  <a:t>{&lt;</a:t>
                </a:r>
                <a:r>
                  <a:rPr lang="en-US" altLang="zh-CN" dirty="0"/>
                  <a:t>a1,b1,c1&gt;,&lt;a2,b2&gt;,&lt;a3,b3&gt;,&lt;a4,b4,c4,d4&gt;}</a:t>
                </a:r>
              </a:p>
              <a:p>
                <a:r>
                  <a:rPr lang="en-US" altLang="zh-CN" dirty="0" smtClean="0"/>
                  <a:t>{&lt;a3,b3</a:t>
                </a:r>
                <a:r>
                  <a:rPr lang="en-US" altLang="zh-CN" dirty="0"/>
                  <a:t>&gt;,&lt;a4,b4,c4,d4</a:t>
                </a:r>
                <a:r>
                  <a:rPr lang="en-US" altLang="zh-CN" dirty="0" smtClean="0"/>
                  <a:t>&gt;}</a:t>
                </a:r>
              </a:p>
              <a:p>
                <a:r>
                  <a:rPr lang="en-US" altLang="zh-CN" dirty="0">
                    <a:solidFill>
                      <a:schemeClr val="accent6">
                        <a:lumMod val="75000"/>
                      </a:schemeClr>
                    </a:solidFill>
                  </a:rPr>
                  <a:t>{&lt;a1,b1,c1&gt;,&lt;a2,b2</a:t>
                </a:r>
                <a:r>
                  <a:rPr lang="en-US" altLang="zh-CN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&gt;}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1752" r="-6741" b="-1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3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集族笛卡尔积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/>
                  <a:t>是映射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𝑓</m:t>
                    </m:r>
                    <m:r>
                      <a:rPr lang="en-US" altLang="zh-CN">
                        <a:latin typeface="Cambria Math"/>
                      </a:rPr>
                      <m:t>:&lt;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,</m:t>
                    </m:r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&gt;→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>
                            <a:latin typeface="Cambria Math"/>
                          </a:rPr>
                          <m:t>×</m:t>
                        </m:r>
                      </m:e>
                    </m:acc>
                    <m:r>
                      <a:rPr lang="en-US" altLang="zh-CN" i="1">
                        <a:latin typeface="Cambria Math"/>
                      </a:rPr>
                      <m:t>ℬ</m:t>
                    </m:r>
                  </m:oMath>
                </a14:m>
                <a:r>
                  <a:rPr lang="zh-CN" altLang="zh-CN" dirty="0"/>
                  <a:t>。集族</a:t>
                </a:r>
                <a:r>
                  <a:rPr lang="en-US" altLang="zh-CN" dirty="0"/>
                  <a:t>a</a:t>
                </a:r>
                <a:r>
                  <a:rPr lang="zh-CN" altLang="zh-CN" dirty="0"/>
                  <a:t>的每条记录与集族</a:t>
                </a:r>
                <a:r>
                  <a:rPr lang="en-US" altLang="zh-CN" dirty="0"/>
                  <a:t>b</a:t>
                </a:r>
                <a:r>
                  <a:rPr lang="zh-CN" altLang="zh-CN" dirty="0"/>
                  <a:t>的每条记录都构成一条新的记录，这些所有新记录组成新的集族。</a:t>
                </a:r>
              </a:p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>
                            <a:latin typeface="Cambria Math"/>
                          </a:rPr>
                          <m:t>×</m:t>
                        </m:r>
                      </m:e>
                    </m:acc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={&lt;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x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|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x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∈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x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|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x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i="1">
                            <a:latin typeface="Cambria Math"/>
                          </a:rPr>
                          <m:t>∈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&gt;|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∧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𝑏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a:rPr lang="en-US" altLang="zh-CN" i="1">
                        <a:latin typeface="Cambria Math"/>
                      </a:rPr>
                      <m:t>ℬ</m:t>
                    </m:r>
                    <m:r>
                      <a:rPr lang="en-US" altLang="zh-CN">
                        <a:latin typeface="Cambria Math"/>
                      </a:rPr>
                      <m:t>}</m:t>
                    </m:r>
                  </m:oMath>
                </a14:m>
                <a:endParaRPr lang="zh-CN" altLang="zh-CN" dirty="0"/>
              </a:p>
              <a:p>
                <a:r>
                  <a:rPr lang="en-US" altLang="zh-CN" dirty="0" smtClean="0"/>
                  <a:t>{&lt;a1&gt;,&lt;a2&gt;}</a:t>
                </a:r>
                <a:r>
                  <a:rPr lang="zh-CN" altLang="zh-CN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>
                            <a:latin typeface="Cambria Math"/>
                          </a:rPr>
                          <m:t>×</m:t>
                        </m:r>
                      </m:e>
                    </m:acc>
                  </m:oMath>
                </a14:m>
                <a:r>
                  <a:rPr lang="en-US" altLang="zh-CN" dirty="0" smtClean="0"/>
                  <a:t> </a:t>
                </a:r>
                <a:r>
                  <a:rPr lang="en-US" altLang="zh-CN" dirty="0" smtClean="0"/>
                  <a:t>{&lt;</a:t>
                </a:r>
                <a:r>
                  <a:rPr lang="en-US" altLang="zh-CN" dirty="0" smtClean="0"/>
                  <a:t>b1&gt;,&lt;b2&gt;}</a:t>
                </a:r>
              </a:p>
              <a:p>
                <a:r>
                  <a:rPr lang="en-US" altLang="zh-CN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{&lt;a1,b1&gt;,&lt;a1,b2&gt;,&lt;a2,b1&gt;,&lt;a2,b2&gt;}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2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2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zh-CN" dirty="0"/>
              <a:t>租户视图的操作运算转换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2.1</a:t>
            </a:r>
            <a:r>
              <a:rPr lang="zh-CN" altLang="zh-CN" b="1" dirty="0"/>
              <a:t>存储转换</a:t>
            </a:r>
          </a:p>
          <a:p>
            <a:r>
              <a:rPr lang="en-US" altLang="zh-CN" b="1" dirty="0" smtClean="0"/>
              <a:t>2.2</a:t>
            </a:r>
            <a:r>
              <a:rPr lang="zh-CN" altLang="zh-CN" b="1" dirty="0"/>
              <a:t>同质记录集</a:t>
            </a:r>
          </a:p>
          <a:p>
            <a:r>
              <a:rPr lang="en-US" altLang="zh-CN" b="1" dirty="0" smtClean="0"/>
              <a:t>2.3</a:t>
            </a:r>
            <a:r>
              <a:rPr lang="zh-CN" altLang="zh-CN" b="1" dirty="0"/>
              <a:t>运算转换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88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2.1</a:t>
            </a:r>
            <a:r>
              <a:rPr lang="zh-CN" altLang="en-US" dirty="0" smtClean="0"/>
              <a:t>存储转换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zh-CN" dirty="0" smtClean="0"/>
                  <a:t>&lt;Alice,18,88881234</a:t>
                </a:r>
                <a:r>
                  <a:rPr lang="en-US" altLang="zh-CN" dirty="0" smtClean="0"/>
                  <a:t>&gt;</a:t>
                </a:r>
              </a:p>
              <a:p>
                <a:r>
                  <a:rPr lang="en-US" altLang="zh-CN" dirty="0"/>
                  <a:t>&lt;</a:t>
                </a:r>
                <a:r>
                  <a:rPr lang="en-US" altLang="zh-CN" dirty="0">
                    <a:solidFill>
                      <a:schemeClr val="accent6">
                        <a:lumMod val="75000"/>
                      </a:schemeClr>
                    </a:solidFill>
                  </a:rPr>
                  <a:t>tn,r</a:t>
                </a:r>
                <a:r>
                  <a:rPr lang="en-US" altLang="zh-CN" dirty="0"/>
                  <a:t>,Alice,18,88881234</a:t>
                </a:r>
                <a:r>
                  <a:rPr lang="en-US" altLang="zh-CN" dirty="0" smtClean="0"/>
                  <a:t>&gt;</a:t>
                </a:r>
              </a:p>
              <a:p>
                <a:endParaRPr lang="en-US" altLang="zh-CN" dirty="0"/>
              </a:p>
              <a:p>
                <a:r>
                  <a:rPr lang="en-US" altLang="zh-CN" dirty="0" smtClean="0"/>
                  <a:t>R2F</a:t>
                </a:r>
                <a:r>
                  <a:rPr lang="zh-CN" altLang="zh-CN" dirty="0" smtClean="0"/>
                  <a:t>转换</a:t>
                </a:r>
                <a:r>
                  <a:rPr lang="en-US" altLang="zh-CN" dirty="0" smtClean="0"/>
                  <a:t>          </a:t>
                </a:r>
                <a:r>
                  <a:rPr lang="en-US" altLang="zh-CN" dirty="0" smtClean="0"/>
                  <a:t> </a:t>
                </a:r>
                <a14:m>
                  <m:oMath xmlns:m="http://schemas.openxmlformats.org/officeDocument/2006/math">
                    <m:r>
                      <a:rPr lang="en-US" altLang="zh-CN" sz="1800" i="1"/>
                      <m:t>ℱ</m:t>
                    </m:r>
                    <m:r>
                      <a:rPr lang="en-US" altLang="zh-CN" sz="1800"/>
                      <m:t>=</m:t>
                    </m:r>
                    <m:r>
                      <m:rPr>
                        <m:sty m:val="p"/>
                      </m:rPr>
                      <a:rPr lang="en-US" altLang="zh-CN" sz="1800"/>
                      <m:t>R</m:t>
                    </m:r>
                    <m:r>
                      <a:rPr lang="en-US" altLang="zh-CN" sz="1800"/>
                      <m:t>2</m:t>
                    </m:r>
                    <m:r>
                      <m:rPr>
                        <m:sty m:val="p"/>
                      </m:rPr>
                      <a:rPr lang="en-US" altLang="zh-CN" sz="1800"/>
                      <m:t>F</m:t>
                    </m:r>
                    <m:d>
                      <m:dPr>
                        <m:ctrlPr>
                          <a:rPr lang="zh-CN" altLang="zh-CN" sz="1800" i="1"/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1800"/>
                          <m:t>r</m:t>
                        </m:r>
                      </m:e>
                    </m:d>
                    <m:r>
                      <a:rPr lang="en-US" altLang="zh-CN" sz="1800"/>
                      <m:t>=</m:t>
                    </m:r>
                    <m:sSub>
                      <m:sSubPr>
                        <m:ctrlPr>
                          <a:rPr lang="zh-CN" altLang="zh-CN" sz="1800" i="1"/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1800"/>
                          <m:t>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/>
                          <m:t>tn</m:t>
                        </m:r>
                        <m:r>
                          <a:rPr lang="en-US" altLang="zh-CN" sz="1800"/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/>
                          <m:t>as</m:t>
                        </m:r>
                        <m:r>
                          <a:rPr lang="en-US" altLang="zh-CN" sz="1800"/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/>
                          <m:t>tenant</m:t>
                        </m:r>
                        <m:r>
                          <a:rPr lang="en-US" altLang="zh-CN" sz="1800"/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800"/>
                          <m:t>r</m:t>
                        </m:r>
                        <m:r>
                          <a:rPr lang="en-US" altLang="zh-CN" sz="1800"/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/>
                          <m:t>as</m:t>
                        </m:r>
                        <m:r>
                          <a:rPr lang="en-US" altLang="zh-CN" sz="1800"/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1800"/>
                          <m:t>relation</m:t>
                        </m:r>
                        <m:r>
                          <a:rPr lang="en-US" altLang="zh-CN" sz="1800"/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800"/>
                          <m:t>RA</m:t>
                        </m:r>
                      </m:sub>
                    </m:sSub>
                    <m:r>
                      <a:rPr lang="en-US" altLang="zh-CN" sz="1800" i="1"/>
                      <m:t>(</m:t>
                    </m:r>
                    <m:r>
                      <a:rPr lang="en-US" altLang="zh-CN" sz="1800" i="1"/>
                      <m:t>𝑟</m:t>
                    </m:r>
                    <m:r>
                      <a:rPr lang="en-US" altLang="zh-CN" sz="1800" i="1"/>
                      <m:t>)</m:t>
                    </m:r>
                  </m:oMath>
                </a14:m>
                <a:endParaRPr lang="en-US" altLang="zh-CN" sz="1800" dirty="0" smtClean="0"/>
              </a:p>
              <a:p>
                <a:r>
                  <a:rPr lang="en-US" altLang="zh-CN" dirty="0" smtClean="0"/>
                  <a:t>F2R</a:t>
                </a:r>
                <a:r>
                  <a:rPr lang="zh-CN" altLang="zh-CN" dirty="0" smtClean="0"/>
                  <a:t>转换</a:t>
                </a:r>
                <a:r>
                  <a:rPr lang="en-US" altLang="zh-CN" dirty="0"/>
                  <a:t> </a:t>
                </a:r>
                <a:r>
                  <a:rPr lang="en-US" altLang="zh-CN" dirty="0" smtClean="0"/>
                  <a:t>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800"/>
                      <m:t>r</m:t>
                    </m:r>
                    <m:r>
                      <a:rPr lang="en-US" altLang="zh-CN" sz="1800"/>
                      <m:t>=</m:t>
                    </m:r>
                    <m:r>
                      <m:rPr>
                        <m:sty m:val="p"/>
                      </m:rPr>
                      <a:rPr lang="en-US" altLang="zh-CN" sz="1800"/>
                      <m:t>F</m:t>
                    </m:r>
                    <m:r>
                      <a:rPr lang="en-US" altLang="zh-CN" sz="1800"/>
                      <m:t>2</m:t>
                    </m:r>
                    <m:r>
                      <m:rPr>
                        <m:sty m:val="p"/>
                      </m:rPr>
                      <a:rPr lang="en-US" altLang="zh-CN" sz="1800"/>
                      <m:t>R</m:t>
                    </m:r>
                    <m:d>
                      <m:dPr>
                        <m:ctrlPr>
                          <a:rPr lang="zh-CN" altLang="zh-CN" sz="1800" i="1"/>
                        </m:ctrlPr>
                      </m:dPr>
                      <m:e>
                        <m:r>
                          <a:rPr lang="en-US" altLang="zh-CN" sz="1800" i="1"/>
                          <m:t>ℱ</m:t>
                        </m:r>
                      </m:e>
                    </m:d>
                    <m:r>
                      <a:rPr lang="en-US" altLang="zh-CN" sz="1800" i="1"/>
                      <m:t>=</m:t>
                    </m:r>
                    <m:sSub>
                      <m:sSubPr>
                        <m:ctrlPr>
                          <a:rPr lang="zh-CN" altLang="zh-CN" sz="1800" i="1"/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sz="1800" i="1"/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 sz="1800"/>
                              <m:t>π</m:t>
                            </m:r>
                          </m:e>
                        </m:acc>
                      </m:e>
                      <m:sub>
                        <m:r>
                          <a:rPr lang="en-US" altLang="zh-CN" sz="1800" i="1"/>
                          <m:t>𝐶</m:t>
                        </m:r>
                      </m:sub>
                    </m:sSub>
                    <m:r>
                      <a:rPr lang="en-US" altLang="zh-CN" sz="1800" i="1"/>
                      <m:t>(</m:t>
                    </m:r>
                    <m:r>
                      <a:rPr lang="en-US" altLang="zh-CN" sz="1800" i="1"/>
                      <m:t>ℱ</m:t>
                    </m:r>
                    <m:r>
                      <a:rPr lang="en-US" altLang="zh-CN" sz="1800" i="1"/>
                      <m:t>)</m:t>
                    </m:r>
                  </m:oMath>
                </a14:m>
                <a:endParaRPr lang="en-US" altLang="zh-CN" sz="1800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48" t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7248348"/>
              </p:ext>
            </p:extLst>
          </p:nvPr>
        </p:nvGraphicFramePr>
        <p:xfrm>
          <a:off x="5536180" y="1988840"/>
          <a:ext cx="277912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工作表" r:id="rId4" imgW="2104920" imgH="352335" progId="Excel.Sheet.12">
                  <p:embed/>
                </p:oleObj>
              </mc:Choice>
              <mc:Fallback>
                <p:oleObj name="工作表" r:id="rId4" imgW="2104920" imgH="352335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6180" y="1988840"/>
                        <a:ext cx="2779120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740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</a:t>
            </a:r>
            <a:r>
              <a:rPr lang="zh-CN" altLang="zh-CN" dirty="0" smtClean="0"/>
              <a:t>同</a:t>
            </a:r>
            <a:r>
              <a:rPr lang="zh-CN" altLang="zh-CN" dirty="0"/>
              <a:t>质记录集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 smtClean="0"/>
                  <a:t>定义：同质记录集，某一关系</a:t>
                </a:r>
                <a:r>
                  <a:rPr lang="en-US" altLang="zh-CN" dirty="0"/>
                  <a:t>r</a:t>
                </a:r>
                <a:r>
                  <a:rPr lang="zh-CN" altLang="zh-CN" dirty="0"/>
                  <a:t>的每个元组通过</a:t>
                </a:r>
                <a:r>
                  <a:rPr lang="en-US" altLang="zh-CN" dirty="0"/>
                  <a:t>R2F</a:t>
                </a:r>
                <a:r>
                  <a:rPr lang="zh-CN" altLang="zh-CN" dirty="0"/>
                  <a:t>转换形成的记录集合，用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ℱ</m:t>
                    </m:r>
                  </m:oMath>
                </a14:m>
                <a:r>
                  <a:rPr lang="zh-CN" altLang="zh-CN" dirty="0"/>
                  <a:t>表示</a:t>
                </a:r>
                <a:r>
                  <a:rPr lang="zh-CN" altLang="zh-CN" dirty="0" smtClean="0"/>
                  <a:t>。</a:t>
                </a:r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zh-CN" altLang="zh-CN" dirty="0"/>
                  <a:t>得到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ℱ</m:t>
                    </m:r>
                  </m:oMath>
                </a14:m>
                <a:r>
                  <a:rPr lang="en-US" altLang="zh-CN" dirty="0" smtClean="0"/>
                  <a:t>:</a:t>
                </a:r>
              </a:p>
              <a:p>
                <a:pPr lvl="1"/>
                <a:r>
                  <a:rPr lang="en-US" altLang="zh-CN" dirty="0" smtClean="0"/>
                  <a:t>1)</a:t>
                </a:r>
                <a:r>
                  <a:rPr lang="en-US" altLang="zh-CN" dirty="0"/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ℱ</m:t>
                    </m:r>
                    <m:r>
                      <a:rPr lang="en-US" altLang="zh-CN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σ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𝑡𝑒𝑛𝑎𝑛𝑡</m:t>
                        </m:r>
                        <m:r>
                          <a:rPr lang="en-US" altLang="zh-CN" i="1">
                            <a:latin typeface="Cambria Math"/>
                          </a:rPr>
                          <m:t>=</m:t>
                        </m:r>
                        <m:r>
                          <a:rPr lang="en-US" altLang="zh-CN" i="1">
                            <a:latin typeface="Cambria Math"/>
                          </a:rPr>
                          <m:t>𝑡𝑛</m:t>
                        </m:r>
                        <m:r>
                          <a:rPr lang="en-US" altLang="zh-CN" i="1">
                            <a:latin typeface="Cambria Math"/>
                          </a:rPr>
                          <m:t>⋀</m:t>
                        </m:r>
                        <m:r>
                          <a:rPr lang="en-US" altLang="zh-CN" i="1">
                            <a:latin typeface="Cambria Math"/>
                          </a:rPr>
                          <m:t>𝑟𝑒𝑙𝑎𝑡𝑖𝑜𝑛</m:t>
                        </m:r>
                        <m:r>
                          <a:rPr lang="en-US" altLang="zh-CN" i="1">
                            <a:latin typeface="Cambria Math"/>
                          </a:rPr>
                          <m:t>=</m:t>
                        </m:r>
                        <m:r>
                          <a:rPr lang="en-US" altLang="zh-CN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(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)</m:t>
                    </m:r>
                  </m:oMath>
                </a14:m>
                <a:endParaRPr lang="en-US" altLang="zh-CN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2)</m:t>
                    </m:r>
                    <m:r>
                      <a:rPr lang="en-US" altLang="zh-CN" i="1">
                        <a:latin typeface="Cambria Math"/>
                      </a:rPr>
                      <m:t>ℱ</m:t>
                    </m:r>
                    <m:r>
                      <a:rPr lang="en-US" altLang="zh-CN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2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F</m:t>
                    </m:r>
                    <m:d>
                      <m:dPr>
                        <m:ctrlPr>
                          <a:rPr lang="zh-CN" altLang="zh-CN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</m:d>
                    <m:r>
                      <a:rPr lang="en-US" altLang="zh-CN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tn</m:t>
                        </m:r>
                        <m:r>
                          <a:rPr lang="en-US" altLang="zh-CN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as</m:t>
                        </m:r>
                        <m:r>
                          <a:rPr lang="en-US" altLang="zh-CN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tenant</m:t>
                        </m:r>
                        <m:r>
                          <a:rPr lang="en-US" altLang="zh-CN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  <m:r>
                          <a:rPr lang="en-US" altLang="zh-CN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as</m:t>
                        </m:r>
                        <m:r>
                          <a:rPr lang="en-US" altLang="zh-CN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relation</m:t>
                        </m:r>
                        <m:r>
                          <a:rPr lang="en-US" altLang="zh-CN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RA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(</m:t>
                    </m:r>
                    <m:r>
                      <a:rPr lang="en-US" altLang="zh-CN" i="1">
                        <a:latin typeface="Cambria Math"/>
                      </a:rPr>
                      <m:t>𝑟</m:t>
                    </m:r>
                    <m:r>
                      <a:rPr lang="en-US" altLang="zh-CN" i="1">
                        <a:latin typeface="Cambria Math"/>
                      </a:rPr>
                      <m:t>)</m:t>
                    </m:r>
                  </m:oMath>
                </a14:m>
                <a:endParaRPr lang="en-US" altLang="zh-CN" dirty="0" smtClean="0"/>
              </a:p>
              <a:p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21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108" y="2636912"/>
            <a:ext cx="6829751" cy="179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55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</a:t>
            </a:r>
            <a:r>
              <a:rPr lang="zh-CN" altLang="zh-CN" dirty="0" smtClean="0"/>
              <a:t>运算</a:t>
            </a:r>
            <a:r>
              <a:rPr lang="zh-CN" altLang="zh-CN" dirty="0"/>
              <a:t>转换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/>
                  <a:t>选择运算</a:t>
                </a:r>
                <a:r>
                  <a:rPr lang="zh-CN" altLang="zh-CN" dirty="0" smtClean="0"/>
                  <a:t>转换</a:t>
                </a:r>
                <a:endParaRPr lang="en-US" altLang="zh-CN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σ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𝐹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</m:d>
                    <m:r>
                      <a:rPr lang="en-US" altLang="zh-CN">
                        <a:latin typeface="Cambria Math"/>
                      </a:rPr>
                      <m:t>⇒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σ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𝐹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</m:d>
                  </m:oMath>
                </a14:m>
                <a:endParaRPr lang="en-US" altLang="zh-CN" dirty="0" smtClean="0"/>
              </a:p>
              <a:p>
                <a:pPr lvl="1"/>
                <a:endParaRPr lang="en-US" altLang="zh-CN" dirty="0"/>
              </a:p>
              <a:p>
                <a:pPr lvl="1"/>
                <a:endParaRPr lang="zh-CN" altLang="zh-CN" dirty="0"/>
              </a:p>
              <a:p>
                <a:r>
                  <a:rPr lang="zh-CN" altLang="zh-CN" dirty="0"/>
                  <a:t>投影运算</a:t>
                </a:r>
                <a:r>
                  <a:rPr lang="zh-CN" altLang="zh-CN" dirty="0" smtClean="0"/>
                  <a:t>转换</a:t>
                </a:r>
                <a:endParaRPr lang="en-US" altLang="zh-CN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π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𝐶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</m:d>
                    <m:r>
                      <a:rPr lang="en-US" altLang="zh-CN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π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𝐶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</m:d>
                  </m:oMath>
                </a14:m>
                <a:endParaRPr lang="en-US" altLang="zh-CN" dirty="0" smtClean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48" t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704138"/>
              </p:ext>
            </p:extLst>
          </p:nvPr>
        </p:nvGraphicFramePr>
        <p:xfrm>
          <a:off x="3779912" y="1556792"/>
          <a:ext cx="4824536" cy="4016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Visio" r:id="rId4" imgW="3891780" imgH="3239219" progId="Visio.Drawing.11">
                  <p:embed/>
                </p:oleObj>
              </mc:Choice>
              <mc:Fallback>
                <p:oleObj name="Visio" r:id="rId4" imgW="3891780" imgH="323921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1556792"/>
                        <a:ext cx="4824536" cy="40164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069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 smtClean="0"/>
                  <a:t>并运算转换</a:t>
                </a:r>
                <a:endParaRPr lang="en-US" altLang="zh-CN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∪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⇒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1</m:t>
                        </m:r>
                      </m:sub>
                    </m:sSub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>
                            <a:latin typeface="Cambria Math"/>
                          </a:rPr>
                          <m:t>∪</m:t>
                        </m:r>
                      </m:e>
                    </m:acc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dirty="0" smtClean="0"/>
              </a:p>
              <a:p>
                <a:r>
                  <a:rPr lang="zh-CN" altLang="zh-CN" dirty="0"/>
                  <a:t>差运算</a:t>
                </a:r>
                <a:r>
                  <a:rPr lang="zh-CN" altLang="zh-CN" dirty="0" smtClean="0"/>
                  <a:t>转换</a:t>
                </a:r>
                <a:endParaRPr lang="en-US" altLang="zh-CN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⇒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1</m:t>
                        </m:r>
                      </m:sub>
                    </m:sSub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 i="1">
                            <a:latin typeface="Cambria Math"/>
                          </a:rPr>
                          <m:t>−</m:t>
                        </m:r>
                      </m:e>
                    </m:acc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altLang="zh-CN" dirty="0" smtClean="0"/>
              </a:p>
              <a:p>
                <a:r>
                  <a:rPr lang="zh-CN" altLang="zh-CN" dirty="0"/>
                  <a:t>连接运算</a:t>
                </a:r>
                <a:r>
                  <a:rPr lang="zh-CN" altLang="zh-CN" dirty="0" smtClean="0"/>
                  <a:t>转换</a:t>
                </a:r>
                <a:endParaRPr lang="en-US" altLang="zh-CN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π</m:t>
                        </m:r>
                      </m:e>
                      <m:sub>
                        <m:sSub>
                          <m:sSubPr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RA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i="1">
                            <a:latin typeface="Cambria Math"/>
                          </a:rPr>
                          <m:t>∪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A</m:t>
                            </m:r>
                          </m:e>
                          <m:sub>
                            <m:r>
                              <a:rPr lang="en-US" altLang="zh-CN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US" altLang="zh-CN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1</m:t>
                        </m:r>
                      </m:sub>
                    </m:sSub>
                    <m:acc>
                      <m:accPr>
                        <m:chr m:val="̃"/>
                        <m:ctrlPr>
                          <a:rPr lang="zh-CN" altLang="zh-CN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altLang="zh-CN">
                            <a:latin typeface="Cambria Math"/>
                          </a:rPr>
                          <m:t>×</m:t>
                        </m:r>
                      </m:e>
                    </m:acc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ℱ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)</m:t>
                    </m:r>
                  </m:oMath>
                </a14:m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48" t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927820"/>
              </p:ext>
            </p:extLst>
          </p:nvPr>
        </p:nvGraphicFramePr>
        <p:xfrm>
          <a:off x="4139952" y="1412776"/>
          <a:ext cx="4764176" cy="396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Visio" r:id="rId4" imgW="3891780" imgH="3239219" progId="Visio.Drawing.11">
                  <p:embed/>
                </p:oleObj>
              </mc:Choice>
              <mc:Fallback>
                <p:oleObj name="Visio" r:id="rId4" imgW="3891780" imgH="323921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412776"/>
                        <a:ext cx="4764176" cy="39604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799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699898"/>
              </p:ext>
            </p:extLst>
          </p:nvPr>
        </p:nvGraphicFramePr>
        <p:xfrm>
          <a:off x="1835696" y="476672"/>
          <a:ext cx="5980018" cy="51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Visio" r:id="rId3" imgW="4013280" imgH="3473210" progId="Visio.Drawing.11">
                  <p:embed/>
                </p:oleObj>
              </mc:Choice>
              <mc:Fallback>
                <p:oleObj name="Visio" r:id="rId3" imgW="4013280" imgH="347321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476672"/>
                        <a:ext cx="5980018" cy="51845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452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下一步工作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云计算环境的存储模型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数据划分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副本放置</a:t>
            </a:r>
            <a:endParaRPr lang="en-US" altLang="zh-CN" dirty="0" smtClean="0"/>
          </a:p>
          <a:p>
            <a:r>
              <a:rPr lang="zh-CN" altLang="en-US" dirty="0" smtClean="0"/>
              <a:t>查询优化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索引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一致性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15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无模式数据库数据模型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1.1</a:t>
            </a:r>
            <a:r>
              <a:rPr lang="zh-CN" altLang="zh-CN" b="1" dirty="0"/>
              <a:t>数据基本结构</a:t>
            </a:r>
          </a:p>
          <a:p>
            <a:r>
              <a:rPr lang="en-US" altLang="zh-CN" b="1" dirty="0"/>
              <a:t>1.2</a:t>
            </a:r>
            <a:r>
              <a:rPr lang="zh-CN" altLang="zh-CN" b="1" dirty="0"/>
              <a:t>集族的基本运算</a:t>
            </a:r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39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</a:t>
            </a:r>
            <a:r>
              <a:rPr lang="zh-CN" altLang="en-US" dirty="0"/>
              <a:t>数据基本结构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无模式数据库的基本存储单元是记录，</a:t>
            </a:r>
            <a:r>
              <a:rPr lang="zh-CN" altLang="zh-CN" dirty="0">
                <a:solidFill>
                  <a:srgbClr val="FF0000"/>
                </a:solidFill>
              </a:rPr>
              <a:t>若干记录组成集合</a:t>
            </a:r>
            <a:r>
              <a:rPr lang="zh-CN" altLang="zh-CN" dirty="0"/>
              <a:t>，无模式数据库所有操作运算是以集合</a:t>
            </a:r>
            <a:r>
              <a:rPr lang="zh-CN" altLang="zh-CN" dirty="0" smtClean="0"/>
              <a:t>为</a:t>
            </a:r>
            <a:r>
              <a:rPr lang="zh-CN" altLang="en-US" dirty="0"/>
              <a:t>对象</a:t>
            </a:r>
            <a:r>
              <a:rPr lang="zh-CN" altLang="zh-CN" dirty="0" smtClean="0"/>
              <a:t>的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FF0000"/>
                </a:solidFill>
              </a:rPr>
              <a:t>记录</a:t>
            </a:r>
            <a:r>
              <a:rPr lang="zh-CN" altLang="zh-CN" dirty="0">
                <a:solidFill>
                  <a:srgbClr val="FF0000"/>
                </a:solidFill>
              </a:rPr>
              <a:t>是由于若干属性值所组成的</a:t>
            </a:r>
            <a:r>
              <a:rPr lang="zh-CN" altLang="zh-CN" dirty="0"/>
              <a:t>，这些属性值的个数、格式、值域不在数据库层面做任何约束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{&lt;a1,b1,c1&gt;,&lt;</a:t>
            </a:r>
            <a:r>
              <a:rPr lang="en-US" altLang="zh-CN" dirty="0" smtClean="0"/>
              <a:t>a2&gt;,&lt;a3,c3&gt;,&lt;b4,c4&gt;}</a:t>
            </a:r>
            <a:endParaRPr lang="zh-CN" altLang="en-US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07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>
                    <a:solidFill>
                      <a:srgbClr val="FF0000"/>
                    </a:solidFill>
                  </a:rPr>
                  <a:t>集族</a:t>
                </a:r>
                <a:r>
                  <a:rPr lang="zh-CN" altLang="zh-CN" dirty="0"/>
                  <a:t>，无模式数据库中记录组成的集合。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={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𝑎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|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a</m:t>
                    </m:r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A</m:t>
                    </m:r>
                    <m:r>
                      <a:rPr lang="en-US" altLang="zh-CN">
                        <a:latin typeface="Cambria Math"/>
                      </a:rPr>
                      <m:t>}</m:t>
                    </m:r>
                  </m:oMath>
                </a14:m>
                <a:r>
                  <a:rPr lang="en-US" altLang="zh-CN" dirty="0"/>
                  <a:t>,A</a:t>
                </a:r>
                <a:r>
                  <a:rPr lang="zh-CN" altLang="zh-CN" dirty="0"/>
                  <a:t>为所有记录的标号集。记录的数量不做限制</a:t>
                </a:r>
                <a:r>
                  <a:rPr lang="zh-CN" altLang="zh-CN" dirty="0" smtClean="0"/>
                  <a:t>。</a:t>
                </a:r>
                <a:endParaRPr lang="en-US" altLang="zh-CN" dirty="0" smtClean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en-US" altLang="zh-CN" dirty="0" smtClean="0"/>
                  <a:t>{&lt;</a:t>
                </a:r>
                <a:r>
                  <a:rPr lang="en-US" altLang="zh-CN" dirty="0"/>
                  <a:t>a1,b1,c1&gt;,&lt;a1&gt;,&lt;a1,c1&gt;,&lt;b1,c1&gt;}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1887" r="-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99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>
                    <a:solidFill>
                      <a:srgbClr val="FF0000"/>
                    </a:solidFill>
                  </a:rPr>
                  <a:t>记录</a:t>
                </a:r>
                <a:r>
                  <a:rPr lang="zh-CN" altLang="zh-CN" dirty="0"/>
                  <a:t>，若干属性值所组成的序列。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 i="1">
                        <a:latin typeface="Cambria Math"/>
                      </a:rPr>
                      <m:t>=&lt;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|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i</m:t>
                    </m:r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I</m:t>
                    </m:r>
                    <m:r>
                      <a:rPr lang="en-US" altLang="zh-CN" i="1">
                        <a:latin typeface="Cambria Math"/>
                      </a:rPr>
                      <m:t>&gt;</m:t>
                    </m:r>
                  </m:oMath>
                </a14:m>
                <a:r>
                  <a:rPr lang="en-US" altLang="zh-CN" dirty="0"/>
                  <a:t>,I</a:t>
                </a:r>
                <a:r>
                  <a:rPr lang="zh-CN" altLang="zh-CN" dirty="0"/>
                  <a:t>为所有属性值的标号集。属性值的数量不做限制，但是有序的</a:t>
                </a:r>
                <a:r>
                  <a:rPr lang="zh-CN" altLang="zh-CN" dirty="0" smtClean="0"/>
                  <a:t>。</a:t>
                </a:r>
                <a:endParaRPr lang="en-US" altLang="zh-CN" dirty="0" smtClean="0"/>
              </a:p>
              <a:p>
                <a:endParaRPr lang="en-US" altLang="zh-CN" dirty="0"/>
              </a:p>
              <a:p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en-US" altLang="zh-CN" dirty="0"/>
                  <a:t>{&lt;a1,b1,c1&gt;,&lt;a1&gt;,&lt;a1,c1&gt;,&lt;b1,c1&gt;}</a:t>
                </a:r>
                <a:endParaRPr lang="zh-CN" altLang="en-US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1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6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>
                    <a:solidFill>
                      <a:srgbClr val="FF0000"/>
                    </a:solidFill>
                  </a:rPr>
                  <a:t>属性值</a:t>
                </a:r>
                <a:r>
                  <a:rPr lang="zh-CN" altLang="zh-CN" dirty="0"/>
                  <a:t>，在无模式数据库中，他是一个元素，并确切表达一个目标或实体属性的质或量。用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dirty="0"/>
                  <a:t>表示。</a:t>
                </a:r>
                <a:endParaRPr lang="en-US" altLang="zh-CN" dirty="0" smtClean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zh-CN" dirty="0"/>
                  <a:t>所属</a:t>
                </a:r>
                <a:r>
                  <a:rPr lang="zh-CN" altLang="zh-CN" dirty="0" smtClean="0"/>
                  <a:t>属性</a:t>
                </a:r>
                <a:r>
                  <a:rPr lang="en-US" altLang="zh-CN" dirty="0" smtClean="0"/>
                  <a:t>(</a:t>
                </a:r>
                <a:r>
                  <a:rPr lang="zh-CN" altLang="en-US" dirty="0" smtClean="0"/>
                  <a:t>描述目标</a:t>
                </a:r>
                <a:r>
                  <a:rPr lang="en-US" altLang="zh-CN" dirty="0" smtClean="0"/>
                  <a:t>)</a:t>
                </a:r>
                <a:r>
                  <a:rPr lang="zh-CN" altLang="zh-CN" dirty="0" smtClean="0"/>
                  <a:t>、</a:t>
                </a:r>
                <a:r>
                  <a:rPr lang="zh-CN" altLang="zh-CN" dirty="0"/>
                  <a:t>格式与值域约束，存储在元数据中，不在记录中表达</a:t>
                </a:r>
                <a:r>
                  <a:rPr lang="zh-CN" altLang="zh-CN" dirty="0" smtClean="0"/>
                  <a:t>。</a:t>
                </a:r>
                <a:endParaRPr lang="en-US" altLang="zh-CN" dirty="0" smtClean="0"/>
              </a:p>
              <a:p>
                <a:endParaRPr lang="en-US" altLang="zh-CN" dirty="0"/>
              </a:p>
              <a:p>
                <a:r>
                  <a:rPr lang="en-US" altLang="zh-CN" dirty="0"/>
                  <a:t>{&lt;a1,b1,c1&gt;,&lt;a1&gt;,&lt;a1,c1&gt;,&lt;b1,c1&gt;}</a:t>
                </a:r>
                <a:endParaRPr lang="zh-CN" altLang="en-US" dirty="0"/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1887" r="-2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1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</a:t>
            </a:r>
            <a:r>
              <a:rPr lang="zh-CN" altLang="zh-CN" dirty="0"/>
              <a:t>集族的基本运算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集族的基本运算有</a:t>
            </a:r>
            <a:r>
              <a:rPr lang="zh-CN" altLang="zh-CN" dirty="0">
                <a:solidFill>
                  <a:srgbClr val="FF0000"/>
                </a:solidFill>
              </a:rPr>
              <a:t>选择、投影、集族并、集族差、集族笛卡尔积</a:t>
            </a:r>
            <a:r>
              <a:rPr lang="zh-CN" altLang="zh-CN" dirty="0"/>
              <a:t>，其中选择与投影是一元运算，集族并、集族差、集族笛卡尔积是二元运算。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选择</a:t>
            </a:r>
            <a:r>
              <a:rPr lang="zh-CN" altLang="zh-CN" dirty="0" smtClean="0"/>
              <a:t>运算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 smtClean="0"/>
                  <a:t>是映射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𝑓</m:t>
                    </m:r>
                    <m:r>
                      <a:rPr lang="en-US" altLang="zh-CN">
                        <a:latin typeface="Cambria Math"/>
                      </a:rPr>
                      <m:t>: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σ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𝐹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。对集族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的集合元素进行选择形成新的集族，选择条件为</a:t>
                </a:r>
                <a:r>
                  <a:rPr lang="en-US" altLang="zh-CN" dirty="0"/>
                  <a:t>F</a:t>
                </a:r>
                <a:r>
                  <a:rPr lang="zh-CN" altLang="zh-CN" dirty="0" smtClean="0"/>
                  <a:t>。</a:t>
                </a:r>
                <a:r>
                  <a:rPr lang="en-US" altLang="zh-CN" dirty="0"/>
                  <a:t> </a:t>
                </a:r>
                <a:endParaRPr lang="zh-CN" altLang="zh-CN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σ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𝐹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(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)=</m:t>
                    </m:r>
                    <m:d>
                      <m:dPr>
                        <m:begChr m:val="{"/>
                        <m:endChr m:val="|"/>
                        <m:ctrlPr>
                          <a:rPr lang="zh-CN" altLang="zh-CN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</m:d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 smtClean="0">
                        <a:solidFill>
                          <a:schemeClr val="tx1"/>
                        </a:solidFill>
                        <a:latin typeface="Cambria Math"/>
                      </a:rPr>
                      <m:t>∈</m:t>
                    </m:r>
                    <m:r>
                      <a:rPr lang="en-US" altLang="zh-CN" i="1">
                        <a:solidFill>
                          <a:schemeClr val="tx1"/>
                        </a:solidFill>
                        <a:latin typeface="Cambria Math"/>
                      </a:rPr>
                      <m:t>𝒜</m:t>
                    </m:r>
                    <m:r>
                      <a:rPr lang="en-US" altLang="zh-CN" smtClean="0">
                        <a:solidFill>
                          <a:schemeClr val="tx1"/>
                        </a:solidFill>
                        <a:latin typeface="Cambria Math"/>
                        <a:hlinkClick r:id="" action="ppaction://noaction"/>
                      </a:rPr>
                      <m:t>∧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F</m:t>
                    </m:r>
                    <m:d>
                      <m:dPr>
                        <m:ctrlPr>
                          <a:rPr lang="zh-CN" altLang="zh-CN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R</m:t>
                        </m:r>
                      </m:e>
                    </m:d>
                    <m:r>
                      <a:rPr lang="en-US" altLang="zh-CN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true</m:t>
                    </m:r>
                    <m:r>
                      <a:rPr lang="en-US" altLang="zh-CN">
                        <a:latin typeface="Cambria Math"/>
                      </a:rPr>
                      <m:t>}</m:t>
                    </m:r>
                  </m:oMath>
                </a14:m>
                <a:endParaRPr lang="zh-CN" altLang="zh-CN" dirty="0"/>
              </a:p>
              <a:p>
                <a:r>
                  <a:rPr lang="en-US" altLang="zh-CN" dirty="0"/>
                  <a:t>F</a:t>
                </a:r>
                <a:r>
                  <a:rPr lang="zh-CN" altLang="zh-CN" dirty="0"/>
                  <a:t>是一个</a:t>
                </a:r>
                <a:r>
                  <a:rPr lang="zh-CN" altLang="zh-CN" dirty="0" smtClean="0"/>
                  <a:t>逻辑表达式</a:t>
                </a:r>
                <a:r>
                  <a:rPr lang="zh-CN" altLang="en-US" dirty="0" smtClean="0"/>
                  <a:t>。</a:t>
                </a:r>
                <a:r>
                  <a:rPr lang="zh-CN" altLang="zh-CN" dirty="0" smtClean="0"/>
                  <a:t>例如</a:t>
                </a:r>
                <a:r>
                  <a:rPr lang="zh-CN" altLang="zh-CN" dirty="0"/>
                  <a:t>：</a:t>
                </a:r>
                <a:r>
                  <a:rPr lang="en-US" altLang="zh-CN" dirty="0" smtClean="0"/>
                  <a:t/>
                </a:r>
                <a:br>
                  <a:rPr lang="en-US" altLang="zh-CN" dirty="0" smtClean="0"/>
                </a:br>
                <a14:m>
                  <m:oMath xmlns:m="http://schemas.openxmlformats.org/officeDocument/2006/math">
                    <m:r>
                      <a:rPr lang="en-US" altLang="zh-CN">
                        <a:latin typeface="Cambria Math"/>
                      </a:rPr>
                      <m:t>{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x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a</m:t>
                    </m:r>
                    <m:r>
                      <a:rPr lang="en-US" altLang="zh-CN" b="0" i="0" smtClean="0">
                        <a:latin typeface="Cambria Math"/>
                      </a:rPr>
                      <m:t>1</m:t>
                    </m:r>
                    <m:r>
                      <a:rPr lang="en-US" altLang="zh-CN">
                        <a:latin typeface="Cambria Math"/>
                      </a:rPr>
                      <m:t>}</m:t>
                    </m:r>
                  </m:oMath>
                </a14:m>
                <a:endParaRPr lang="zh-CN" altLang="zh-CN" dirty="0"/>
              </a:p>
              <a:p>
                <a:r>
                  <a:rPr lang="en-US" altLang="zh-CN" dirty="0"/>
                  <a:t>{&lt;a1,b1,c1&gt;,&lt;a2,b2&gt;,&lt;a3,b3&gt;,&lt;a4,b4,c4,d4&gt;}</a:t>
                </a:r>
              </a:p>
              <a:p>
                <a:r>
                  <a:rPr lang="en-US" altLang="zh-CN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{&lt;</a:t>
                </a:r>
                <a:r>
                  <a:rPr lang="en-US" altLang="zh-CN" dirty="0">
                    <a:solidFill>
                      <a:schemeClr val="accent6">
                        <a:lumMod val="75000"/>
                      </a:schemeClr>
                    </a:solidFill>
                  </a:rPr>
                  <a:t>a1,b1,c1</a:t>
                </a:r>
                <a:r>
                  <a:rPr lang="en-US" altLang="zh-CN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&gt;}</a:t>
                </a: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1752" r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44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投影运算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zh-CN" dirty="0" smtClean="0"/>
                  <a:t>是映射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𝑓</m:t>
                    </m:r>
                    <m:r>
                      <a:rPr lang="en-US" altLang="zh-CN">
                        <a:latin typeface="Cambria Math"/>
                      </a:rPr>
                      <m:t>: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π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𝐶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。对集族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𝒜</m:t>
                    </m:r>
                  </m:oMath>
                </a14:m>
                <a:r>
                  <a:rPr lang="zh-CN" altLang="zh-CN" dirty="0"/>
                  <a:t>的记录元素进行投影形成新的集族，</a:t>
                </a:r>
                <a:r>
                  <a:rPr lang="en-US" altLang="zh-CN" dirty="0"/>
                  <a:t>C</a:t>
                </a:r>
                <a:r>
                  <a:rPr lang="zh-CN" altLang="zh-CN" dirty="0"/>
                  <a:t>为属性列集。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π</m:t>
                            </m:r>
                          </m:e>
                        </m:acc>
                      </m:e>
                      <m:sub>
                        <m:r>
                          <m:rPr>
                            <m:sty m:val="p"/>
                          </m:rPr>
                          <a:rPr lang="en-US" altLang="zh-CN">
                            <a:latin typeface="Cambria Math"/>
                          </a:rPr>
                          <m:t>C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={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[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C</m:t>
                    </m:r>
                    <m:r>
                      <a:rPr lang="en-US" altLang="zh-CN">
                        <a:latin typeface="Cambria Math"/>
                      </a:rPr>
                      <m:t>]|</m:t>
                    </m:r>
                    <m:r>
                      <m:rPr>
                        <m:sty m:val="p"/>
                      </m:rPr>
                      <a:rPr lang="en-US" altLang="zh-CN">
                        <a:latin typeface="Cambria Math"/>
                      </a:rPr>
                      <m:t>R</m:t>
                    </m:r>
                    <m:r>
                      <a:rPr lang="en-US" altLang="zh-CN">
                        <a:latin typeface="Cambria Math"/>
                      </a:rPr>
                      <m:t>∈</m:t>
                    </m:r>
                    <m:r>
                      <a:rPr lang="en-US" altLang="zh-CN" i="1">
                        <a:latin typeface="Cambria Math"/>
                      </a:rPr>
                      <m:t>𝒜</m:t>
                    </m:r>
                    <m:r>
                      <a:rPr lang="en-US" altLang="zh-CN">
                        <a:latin typeface="Cambria Math"/>
                      </a:rPr>
                      <m:t>}</m:t>
                    </m:r>
                  </m:oMath>
                </a14:m>
                <a:endParaRPr lang="zh-CN" altLang="zh-CN" dirty="0"/>
              </a:p>
              <a:p>
                <a:endParaRPr lang="en-US" altLang="zh-CN" dirty="0" smtClean="0"/>
              </a:p>
              <a:p>
                <a:r>
                  <a:rPr lang="zh-CN" altLang="en-US" dirty="0"/>
                  <a:t>比如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π</m:t>
                            </m:r>
                          </m:e>
                        </m:acc>
                      </m:e>
                      <m:sub>
                        <m:sSub>
                          <m:sSubPr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x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/>
                              </a:rPr>
                              <m:t>x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endParaRPr lang="zh-CN" altLang="zh-CN" dirty="0"/>
              </a:p>
              <a:p>
                <a:r>
                  <a:rPr lang="en-US" altLang="zh-CN" dirty="0"/>
                  <a:t>{&lt;a1,b1,c1&gt;,&lt;</a:t>
                </a:r>
                <a:r>
                  <a:rPr lang="en-US" altLang="zh-CN" dirty="0" smtClean="0"/>
                  <a:t>a2,b2&gt;,&lt;a3,b3&gt;,&lt;a4,b4,c4,d4&gt;}</a:t>
                </a:r>
              </a:p>
              <a:p>
                <a:r>
                  <a:rPr lang="en-US" altLang="zh-CN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{&lt;a1,b1&gt;,&lt;a2,b2&gt;,&lt;a3,b3&gt;,&lt;a4,b4&gt;}</a:t>
                </a:r>
                <a:endParaRPr lang="zh-CN" altLang="en-US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48" t="-1752" r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41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ld">
  <a:themeElements>
    <a:clrScheme name="龙腾四海">
      <a:dk1>
        <a:sysClr val="windowText" lastClr="000000"/>
      </a:dk1>
      <a:lt1>
        <a:sysClr val="window" lastClr="CCE8C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zld</Template>
  <TotalTime>3314</TotalTime>
  <Words>952</Words>
  <Application>Microsoft Office PowerPoint</Application>
  <PresentationFormat>全屏显示(4:3)</PresentationFormat>
  <Paragraphs>110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zld</vt:lpstr>
      <vt:lpstr>工作表</vt:lpstr>
      <vt:lpstr>Visio</vt:lpstr>
      <vt:lpstr>无模式数据库的数据模型及关系运算转换 </vt:lpstr>
      <vt:lpstr>1.无模式数据库数据模型</vt:lpstr>
      <vt:lpstr>1.1数据基本结构</vt:lpstr>
      <vt:lpstr>PowerPoint 演示文稿</vt:lpstr>
      <vt:lpstr>PowerPoint 演示文稿</vt:lpstr>
      <vt:lpstr>PowerPoint 演示文稿</vt:lpstr>
      <vt:lpstr>1.2集族的基本运算</vt:lpstr>
      <vt:lpstr>选择运算</vt:lpstr>
      <vt:lpstr>投影运算</vt:lpstr>
      <vt:lpstr>集族并运算</vt:lpstr>
      <vt:lpstr>集族差运算</vt:lpstr>
      <vt:lpstr>集族笛卡尔积</vt:lpstr>
      <vt:lpstr>2.租户视图的操作运算转换</vt:lpstr>
      <vt:lpstr>2.1存储转换</vt:lpstr>
      <vt:lpstr>2.2同质记录集</vt:lpstr>
      <vt:lpstr>2.3运算转换</vt:lpstr>
      <vt:lpstr>PowerPoint 演示文稿</vt:lpstr>
      <vt:lpstr>PowerPoint 演示文稿</vt:lpstr>
      <vt:lpstr>下一步工作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无模式数据库的数据模型及关系运算转换 </dc:title>
  <dc:creator>Administrator</dc:creator>
  <cp:lastModifiedBy>Administrator</cp:lastModifiedBy>
  <cp:revision>38</cp:revision>
  <dcterms:created xsi:type="dcterms:W3CDTF">2012-03-23T02:16:46Z</dcterms:created>
  <dcterms:modified xsi:type="dcterms:W3CDTF">2012-03-28T02:50:15Z</dcterms:modified>
</cp:coreProperties>
</file>