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62" r:id="rId3"/>
    <p:sldId id="263" r:id="rId4"/>
    <p:sldId id="257" r:id="rId5"/>
    <p:sldId id="258" r:id="rId6"/>
    <p:sldId id="264" r:id="rId7"/>
    <p:sldId id="259" r:id="rId8"/>
    <p:sldId id="260" r:id="rId9"/>
    <p:sldId id="265" r:id="rId10"/>
    <p:sldId id="269" r:id="rId11"/>
    <p:sldId id="274" r:id="rId12"/>
    <p:sldId id="270" r:id="rId13"/>
    <p:sldId id="266" r:id="rId14"/>
    <p:sldId id="276" r:id="rId15"/>
    <p:sldId id="271" r:id="rId16"/>
    <p:sldId id="275" r:id="rId17"/>
    <p:sldId id="272" r:id="rId18"/>
    <p:sldId id="267" r:id="rId19"/>
    <p:sldId id="268"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112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2010-11-15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pPr/>
              <a:t>2010-11-15</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pPr/>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informatik.uni-trier.de/~ley/db/conf/icde/icde2005.html" TargetMode="External"/><Relationship Id="rId2" Type="http://schemas.openxmlformats.org/officeDocument/2006/relationships/hyperlink" Target="http://www.informatik.uni-trier.de/~ley/db/conf/sigmod/sigmod2005.html" TargetMode="External"/><Relationship Id="rId1" Type="http://schemas.openxmlformats.org/officeDocument/2006/relationships/slideLayout" Target="../slideLayouts/slideLayout2.xml"/><Relationship Id="rId4" Type="http://schemas.openxmlformats.org/officeDocument/2006/relationships/hyperlink" Target="http://www.informatik.uni-trier.de/~ley/db/journals/vldb/vldb18.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87624" y="1628800"/>
            <a:ext cx="7772400" cy="1542033"/>
          </a:xfrm>
        </p:spPr>
        <p:txBody>
          <a:bodyPr>
            <a:normAutofit/>
          </a:bodyPr>
          <a:lstStyle/>
          <a:p>
            <a:r>
              <a:rPr lang="en-US" altLang="zh-CN" b="1" dirty="0" smtClean="0"/>
              <a:t>Order Preserving Encryption for Numeric Data</a:t>
            </a:r>
            <a:endParaRPr lang="zh-CN" altLang="en-US" dirty="0"/>
          </a:p>
        </p:txBody>
      </p:sp>
      <p:sp>
        <p:nvSpPr>
          <p:cNvPr id="3" name="副标题 2"/>
          <p:cNvSpPr>
            <a:spLocks noGrp="1"/>
          </p:cNvSpPr>
          <p:nvPr>
            <p:ph type="subTitle" idx="1"/>
          </p:nvPr>
        </p:nvSpPr>
        <p:spPr>
          <a:xfrm>
            <a:off x="1259632" y="4221088"/>
            <a:ext cx="7406640" cy="1752600"/>
          </a:xfrm>
        </p:spPr>
        <p:txBody>
          <a:bodyPr/>
          <a:lstStyle/>
          <a:p>
            <a:pPr algn="r"/>
            <a:r>
              <a:rPr lang="zh-CN" altLang="en-US" dirty="0" smtClean="0"/>
              <a:t>报告人：李琳</a:t>
            </a:r>
            <a:endParaRPr lang="en-US" altLang="zh-CN" dirty="0" smtClean="0"/>
          </a:p>
          <a:p>
            <a:pPr algn="r"/>
            <a:r>
              <a:rPr lang="en-US" altLang="zh-CN" dirty="0" smtClean="0"/>
              <a:t>2010</a:t>
            </a:r>
            <a:r>
              <a:rPr lang="zh-CN" altLang="en-US" dirty="0" smtClean="0"/>
              <a:t>年</a:t>
            </a:r>
            <a:r>
              <a:rPr lang="en-US" altLang="zh-CN" dirty="0" smtClean="0"/>
              <a:t>11</a:t>
            </a:r>
            <a:r>
              <a:rPr lang="zh-CN" altLang="en-US" dirty="0" smtClean="0"/>
              <a:t>月</a:t>
            </a:r>
            <a:r>
              <a:rPr lang="en-US" altLang="zh-CN" dirty="0" smtClean="0"/>
              <a:t>15</a:t>
            </a:r>
            <a:r>
              <a:rPr lang="zh-CN" altLang="en-US" dirty="0" smtClean="0"/>
              <a:t>日</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OPES-ORDER PRESERVING ENCRYPTION SCHEME</a:t>
            </a:r>
            <a:endParaRPr lang="zh-CN" altLang="en-US" dirty="0"/>
          </a:p>
        </p:txBody>
      </p:sp>
      <p:sp>
        <p:nvSpPr>
          <p:cNvPr id="3" name="内容占位符 2"/>
          <p:cNvSpPr>
            <a:spLocks noGrp="1"/>
          </p:cNvSpPr>
          <p:nvPr>
            <p:ph idx="1"/>
          </p:nvPr>
        </p:nvSpPr>
        <p:spPr/>
        <p:txBody>
          <a:bodyPr/>
          <a:lstStyle/>
          <a:p>
            <a:r>
              <a:rPr lang="zh-CN" altLang="en-US" dirty="0" smtClean="0"/>
              <a:t>基本思想</a:t>
            </a:r>
            <a:endParaRPr lang="en-US" altLang="zh-CN" dirty="0" smtClean="0"/>
          </a:p>
          <a:p>
            <a:pPr lvl="1"/>
            <a:r>
              <a:rPr lang="zh-CN" altLang="en-US" dirty="0" smtClean="0"/>
              <a:t>用户提供一个目标分布</a:t>
            </a:r>
            <a:endParaRPr lang="en-US" altLang="zh-CN" dirty="0" smtClean="0"/>
          </a:p>
          <a:p>
            <a:pPr lvl="1"/>
            <a:r>
              <a:rPr lang="zh-CN" altLang="en-US" dirty="0" smtClean="0"/>
              <a:t>将明文值保序的转换到目标分布上</a:t>
            </a:r>
            <a:endParaRPr lang="zh-CN" altLang="en-US" dirty="0"/>
          </a:p>
        </p:txBody>
      </p:sp>
      <p:pic>
        <p:nvPicPr>
          <p:cNvPr id="3073" name="Picture 1" descr="C:\Documents and Settings\Administrator\Application Data\Tencent\Users\68833205\QQ\WinTemp\RichOle\BTP083YN@K}QQFV$RE`XLUU.jpg"/>
          <p:cNvPicPr>
            <a:picLocks noChangeAspect="1" noChangeArrowheads="1"/>
          </p:cNvPicPr>
          <p:nvPr/>
        </p:nvPicPr>
        <p:blipFill>
          <a:blip r:embed="rId2"/>
          <a:srcRect/>
          <a:stretch>
            <a:fillRect/>
          </a:stretch>
        </p:blipFill>
        <p:spPr bwMode="auto">
          <a:xfrm>
            <a:off x="1475656" y="3429000"/>
            <a:ext cx="3086100" cy="2724150"/>
          </a:xfrm>
          <a:prstGeom prst="rect">
            <a:avLst/>
          </a:prstGeom>
          <a:noFill/>
        </p:spPr>
      </p:pic>
      <p:pic>
        <p:nvPicPr>
          <p:cNvPr id="3074" name="Picture 2" descr="C:\Documents and Settings\Administrator\Application Data\Tencent\Users\68833205\QQ\WinTemp\RichOle\B}4F3]Y`2X(U1IH8XKG9{%L.jpg"/>
          <p:cNvPicPr>
            <a:picLocks noChangeAspect="1" noChangeArrowheads="1"/>
          </p:cNvPicPr>
          <p:nvPr/>
        </p:nvPicPr>
        <p:blipFill>
          <a:blip r:embed="rId3"/>
          <a:srcRect/>
          <a:stretch>
            <a:fillRect/>
          </a:stretch>
        </p:blipFill>
        <p:spPr bwMode="auto">
          <a:xfrm>
            <a:off x="4860032" y="3501008"/>
            <a:ext cx="3048000" cy="265747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OPES</a:t>
            </a:r>
            <a:r>
              <a:rPr lang="zh-CN" altLang="en-US" dirty="0" smtClean="0"/>
              <a:t>假设</a:t>
            </a:r>
            <a:endParaRPr lang="zh-CN" altLang="en-US" dirty="0"/>
          </a:p>
        </p:txBody>
      </p:sp>
      <p:sp>
        <p:nvSpPr>
          <p:cNvPr id="3" name="内容占位符 2"/>
          <p:cNvSpPr>
            <a:spLocks noGrp="1"/>
          </p:cNvSpPr>
          <p:nvPr>
            <p:ph idx="1"/>
          </p:nvPr>
        </p:nvSpPr>
        <p:spPr/>
        <p:txBody>
          <a:bodyPr>
            <a:normAutofit fontScale="92500" lnSpcReduction="10000"/>
          </a:bodyPr>
          <a:lstStyle/>
          <a:p>
            <a:pPr>
              <a:lnSpc>
                <a:spcPct val="150000"/>
              </a:lnSpc>
            </a:pPr>
            <a:r>
              <a:rPr lang="zh-CN" altLang="en-US" dirty="0" smtClean="0"/>
              <a:t>假设数据库中只有一个表，表中只有一列，列属性值取值为整数</a:t>
            </a:r>
            <a:endParaRPr lang="en-US" altLang="zh-CN" dirty="0" smtClean="0"/>
          </a:p>
          <a:p>
            <a:pPr>
              <a:lnSpc>
                <a:spcPct val="150000"/>
              </a:lnSpc>
            </a:pPr>
            <a:r>
              <a:rPr lang="zh-CN" altLang="en-US" dirty="0" smtClean="0"/>
              <a:t>假设属性值不重复</a:t>
            </a:r>
            <a:endParaRPr lang="en-US" altLang="zh-CN" dirty="0" smtClean="0"/>
          </a:p>
          <a:p>
            <a:pPr>
              <a:lnSpc>
                <a:spcPct val="150000"/>
              </a:lnSpc>
            </a:pPr>
            <a:r>
              <a:rPr lang="zh-CN" altLang="en-US" dirty="0" smtClean="0"/>
              <a:t>属性值明文</a:t>
            </a:r>
            <a:r>
              <a:rPr lang="en-US" altLang="zh-CN" dirty="0" smtClean="0"/>
              <a:t>P</a:t>
            </a:r>
            <a:r>
              <a:rPr lang="zh-CN" altLang="en-US" dirty="0" smtClean="0"/>
              <a:t>，包含</a:t>
            </a:r>
            <a:r>
              <a:rPr lang="en-US" altLang="zh-CN" dirty="0" smtClean="0"/>
              <a:t>|P|</a:t>
            </a:r>
            <a:r>
              <a:rPr lang="zh-CN" altLang="en-US" dirty="0" smtClean="0"/>
              <a:t>个明文值</a:t>
            </a:r>
            <a:endParaRPr lang="en-US" altLang="zh-CN" dirty="0" smtClean="0"/>
          </a:p>
          <a:p>
            <a:pPr lvl="1">
              <a:lnSpc>
                <a:spcPct val="150000"/>
              </a:lnSpc>
            </a:pPr>
            <a:r>
              <a:rPr lang="en-US" altLang="zh-CN" dirty="0" smtClean="0"/>
              <a:t>P=p</a:t>
            </a:r>
            <a:r>
              <a:rPr lang="en-US" altLang="zh-CN" baseline="-25000" dirty="0" smtClean="0"/>
              <a:t>1</a:t>
            </a:r>
            <a:r>
              <a:rPr lang="zh-CN" altLang="en-US" dirty="0" smtClean="0"/>
              <a:t>，</a:t>
            </a:r>
            <a:r>
              <a:rPr lang="en-US" altLang="zh-CN" dirty="0" smtClean="0"/>
              <a:t>p</a:t>
            </a:r>
            <a:r>
              <a:rPr lang="en-US" altLang="zh-CN" baseline="-25000" dirty="0" smtClean="0"/>
              <a:t>2</a:t>
            </a:r>
            <a:r>
              <a:rPr lang="zh-CN" altLang="en-US" dirty="0" smtClean="0"/>
              <a:t>，</a:t>
            </a:r>
            <a:r>
              <a:rPr lang="en-US" altLang="zh-CN" dirty="0" smtClean="0"/>
              <a:t>…</a:t>
            </a:r>
            <a:r>
              <a:rPr lang="en-US" altLang="zh-CN" dirty="0" err="1" smtClean="0"/>
              <a:t>p</a:t>
            </a:r>
            <a:r>
              <a:rPr lang="en-US" altLang="zh-CN" baseline="-25000" dirty="0" err="1" smtClean="0"/>
              <a:t>|P</a:t>
            </a:r>
            <a:r>
              <a:rPr lang="en-US" altLang="zh-CN" baseline="-25000" dirty="0" smtClean="0"/>
              <a:t>|</a:t>
            </a:r>
            <a:r>
              <a:rPr lang="en-US" altLang="zh-CN" dirty="0" smtClean="0"/>
              <a:t>, p</a:t>
            </a:r>
            <a:r>
              <a:rPr lang="en-US" altLang="zh-CN" baseline="-25000" dirty="0" smtClean="0"/>
              <a:t>i</a:t>
            </a:r>
            <a:r>
              <a:rPr lang="en-US" altLang="zh-CN" dirty="0" smtClean="0"/>
              <a:t>&lt;p</a:t>
            </a:r>
            <a:r>
              <a:rPr lang="en-US" altLang="zh-CN" baseline="-25000" dirty="0" smtClean="0"/>
              <a:t>i+1</a:t>
            </a:r>
          </a:p>
          <a:p>
            <a:pPr>
              <a:lnSpc>
                <a:spcPct val="150000"/>
              </a:lnSpc>
            </a:pPr>
            <a:r>
              <a:rPr lang="zh-CN" altLang="en-US" dirty="0" smtClean="0"/>
              <a:t>属性值密文</a:t>
            </a:r>
            <a:r>
              <a:rPr lang="en-US" altLang="zh-CN" dirty="0" smtClean="0"/>
              <a:t>C</a:t>
            </a:r>
          </a:p>
          <a:p>
            <a:pPr lvl="1">
              <a:lnSpc>
                <a:spcPct val="150000"/>
              </a:lnSpc>
            </a:pPr>
            <a:r>
              <a:rPr lang="en-US" altLang="zh-CN" dirty="0" smtClean="0"/>
              <a:t>C=c</a:t>
            </a:r>
            <a:r>
              <a:rPr lang="en-US" altLang="zh-CN" baseline="-25000" dirty="0" smtClean="0"/>
              <a:t>1</a:t>
            </a:r>
            <a:r>
              <a:rPr lang="en-US" altLang="zh-CN" dirty="0" smtClean="0"/>
              <a:t>,c</a:t>
            </a:r>
            <a:r>
              <a:rPr lang="en-US" altLang="zh-CN" baseline="-25000" dirty="0" smtClean="0"/>
              <a:t>2</a:t>
            </a:r>
            <a:r>
              <a:rPr lang="en-US" altLang="zh-CN" dirty="0" smtClean="0"/>
              <a:t>,…</a:t>
            </a:r>
            <a:r>
              <a:rPr lang="en-US" altLang="zh-CN" dirty="0" err="1" smtClean="0"/>
              <a:t>c</a:t>
            </a:r>
            <a:r>
              <a:rPr lang="en-US" altLang="zh-CN" baseline="-25000" dirty="0" err="1" smtClean="0"/>
              <a:t>|P</a:t>
            </a:r>
            <a:r>
              <a:rPr lang="en-US" altLang="zh-CN" baseline="-25000" dirty="0" smtClean="0"/>
              <a:t>|</a:t>
            </a:r>
            <a:r>
              <a:rPr lang="en-US" altLang="zh-CN" dirty="0" smtClean="0"/>
              <a:t>, </a:t>
            </a:r>
            <a:r>
              <a:rPr lang="en-US" altLang="zh-CN" dirty="0" err="1" smtClean="0"/>
              <a:t>c</a:t>
            </a:r>
            <a:r>
              <a:rPr lang="en-US" altLang="zh-CN" baseline="-25000" dirty="0" err="1" smtClean="0"/>
              <a:t>i</a:t>
            </a:r>
            <a:r>
              <a:rPr lang="en-US" altLang="zh-CN" dirty="0" smtClean="0"/>
              <a:t>&lt;c</a:t>
            </a:r>
            <a:r>
              <a:rPr lang="en-US" altLang="zh-CN" baseline="-25000" dirty="0" smtClean="0"/>
              <a:t>i+1</a:t>
            </a:r>
          </a:p>
          <a:p>
            <a:pPr>
              <a:lnSpc>
                <a:spcPct val="150000"/>
              </a:lnSpc>
            </a:pP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OPES</a:t>
            </a:r>
            <a:r>
              <a:rPr lang="zh-CN" altLang="en-US" dirty="0" smtClean="0"/>
              <a:t>基础思想</a:t>
            </a:r>
            <a:endParaRPr lang="zh-CN" altLang="en-US" dirty="0"/>
          </a:p>
        </p:txBody>
      </p:sp>
      <p:sp>
        <p:nvSpPr>
          <p:cNvPr id="3" name="内容占位符 2"/>
          <p:cNvSpPr>
            <a:spLocks noGrp="1"/>
          </p:cNvSpPr>
          <p:nvPr>
            <p:ph idx="1"/>
          </p:nvPr>
        </p:nvSpPr>
        <p:spPr/>
        <p:txBody>
          <a:bodyPr/>
          <a:lstStyle/>
          <a:p>
            <a:pPr marL="596646" indent="-514350">
              <a:buFont typeface="+mj-lt"/>
              <a:buAutoNum type="arabicPeriod"/>
            </a:pPr>
            <a:r>
              <a:rPr lang="zh-CN" altLang="en-US" dirty="0" smtClean="0"/>
              <a:t>在目标分布中建立</a:t>
            </a:r>
            <a:r>
              <a:rPr lang="en-US" altLang="zh-CN" dirty="0" smtClean="0"/>
              <a:t>|P|</a:t>
            </a:r>
            <a:r>
              <a:rPr lang="zh-CN" altLang="en-US" dirty="0" smtClean="0"/>
              <a:t>个不同的值，排序形成表</a:t>
            </a:r>
            <a:r>
              <a:rPr lang="en-US" altLang="zh-CN" dirty="0" smtClean="0"/>
              <a:t>T</a:t>
            </a:r>
          </a:p>
          <a:p>
            <a:pPr marL="596646" indent="-514350">
              <a:buFont typeface="+mj-lt"/>
              <a:buAutoNum type="arabicPeriod"/>
            </a:pPr>
            <a:r>
              <a:rPr lang="zh-CN" altLang="en-US" dirty="0" smtClean="0"/>
              <a:t>明文</a:t>
            </a:r>
            <a:r>
              <a:rPr lang="en-US" altLang="zh-CN" i="1" dirty="0" smtClean="0"/>
              <a:t>p</a:t>
            </a:r>
            <a:r>
              <a:rPr lang="en-US" altLang="zh-CN" i="1" baseline="-25000" dirty="0" smtClean="0"/>
              <a:t>i</a:t>
            </a:r>
            <a:r>
              <a:rPr lang="zh-CN" altLang="en-US" dirty="0" smtClean="0"/>
              <a:t>，对应密文</a:t>
            </a:r>
            <a:r>
              <a:rPr lang="en-US" altLang="zh-CN" i="1" dirty="0" err="1" smtClean="0"/>
              <a:t>c</a:t>
            </a:r>
            <a:r>
              <a:rPr lang="en-US" altLang="zh-CN" i="1" baseline="-25000" dirty="0" err="1" smtClean="0"/>
              <a:t>i</a:t>
            </a:r>
            <a:r>
              <a:rPr lang="zh-CN" altLang="en-US" dirty="0" smtClean="0"/>
              <a:t>，</a:t>
            </a:r>
            <a:r>
              <a:rPr lang="en-US" altLang="zh-CN" i="1" dirty="0" err="1" smtClean="0"/>
              <a:t>c</a:t>
            </a:r>
            <a:r>
              <a:rPr lang="en-US" altLang="zh-CN" i="1" baseline="-25000" dirty="0" err="1" smtClean="0"/>
              <a:t>i</a:t>
            </a:r>
            <a:r>
              <a:rPr lang="en-US" altLang="zh-CN" i="1" dirty="0" smtClean="0"/>
              <a:t>=T[</a:t>
            </a:r>
            <a:r>
              <a:rPr lang="en-US" altLang="zh-CN" i="1" dirty="0" err="1" smtClean="0"/>
              <a:t>i</a:t>
            </a:r>
            <a:r>
              <a:rPr lang="en-US" altLang="zh-CN" i="1" dirty="0" smtClean="0"/>
              <a:t>]</a:t>
            </a:r>
          </a:p>
          <a:p>
            <a:pPr marL="596646" indent="-514350"/>
            <a:endParaRPr lang="en-US" altLang="zh-CN" i="1" dirty="0" smtClean="0"/>
          </a:p>
          <a:p>
            <a:pPr marL="596646" indent="-514350"/>
            <a:r>
              <a:rPr lang="zh-CN" altLang="en-US" dirty="0" smtClean="0"/>
              <a:t>表</a:t>
            </a:r>
            <a:r>
              <a:rPr lang="en-US" altLang="zh-CN" dirty="0" smtClean="0"/>
              <a:t>T</a:t>
            </a:r>
            <a:r>
              <a:rPr lang="zh-CN" altLang="en-US" dirty="0" smtClean="0"/>
              <a:t>为密钥</a:t>
            </a:r>
            <a:endParaRPr lang="zh-CN" altLang="en-US" i="1"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OPES</a:t>
            </a:r>
            <a:endParaRPr lang="zh-CN" altLang="en-US" dirty="0"/>
          </a:p>
        </p:txBody>
      </p:sp>
      <p:sp>
        <p:nvSpPr>
          <p:cNvPr id="3" name="内容占位符 2"/>
          <p:cNvSpPr>
            <a:spLocks noGrp="1"/>
          </p:cNvSpPr>
          <p:nvPr>
            <p:ph idx="1"/>
          </p:nvPr>
        </p:nvSpPr>
        <p:spPr/>
        <p:txBody>
          <a:bodyPr>
            <a:normAutofit fontScale="92500" lnSpcReduction="20000"/>
          </a:bodyPr>
          <a:lstStyle/>
          <a:p>
            <a:pPr marL="514350" indent="-514350"/>
            <a:r>
              <a:rPr lang="zh-CN" altLang="en-US" dirty="0" smtClean="0"/>
              <a:t>磁盘</a:t>
            </a:r>
            <a:endParaRPr lang="en-US" altLang="zh-CN" dirty="0" smtClean="0"/>
          </a:p>
          <a:p>
            <a:pPr marL="788670" lvl="1" indent="-514350"/>
            <a:r>
              <a:rPr lang="zh-CN" altLang="en-US" dirty="0" smtClean="0"/>
              <a:t>密文</a:t>
            </a:r>
            <a:endParaRPr lang="en-US" altLang="zh-CN" dirty="0" smtClean="0"/>
          </a:p>
          <a:p>
            <a:pPr marL="788670" lvl="1" indent="-514350"/>
            <a:r>
              <a:rPr lang="zh-CN" altLang="en-US" dirty="0" smtClean="0"/>
              <a:t>辅助信息</a:t>
            </a:r>
            <a:r>
              <a:rPr lang="en-US" altLang="zh-CN" dirty="0" smtClean="0"/>
              <a:t>(</a:t>
            </a:r>
            <a:r>
              <a:rPr lang="zh-CN" altLang="en-US" dirty="0" smtClean="0"/>
              <a:t>加密</a:t>
            </a:r>
            <a:r>
              <a:rPr lang="en-US" altLang="zh-CN" dirty="0" smtClean="0"/>
              <a:t>)</a:t>
            </a:r>
          </a:p>
          <a:p>
            <a:pPr marL="514350" indent="-514350"/>
            <a:r>
              <a:rPr lang="zh-CN" altLang="en-US" dirty="0" smtClean="0"/>
              <a:t>工作步骤</a:t>
            </a:r>
            <a:endParaRPr lang="en-US" altLang="zh-CN" dirty="0" smtClean="0"/>
          </a:p>
          <a:p>
            <a:pPr marL="788670" lvl="1" indent="-514350">
              <a:buFont typeface="+mj-lt"/>
              <a:buAutoNum type="arabicPeriod"/>
            </a:pPr>
            <a:r>
              <a:rPr lang="en-US" altLang="zh-CN" dirty="0" smtClean="0"/>
              <a:t>Model</a:t>
            </a:r>
          </a:p>
          <a:p>
            <a:pPr marL="1035558" lvl="2" indent="-514350"/>
            <a:r>
              <a:rPr lang="zh-CN" altLang="en-US" dirty="0" smtClean="0"/>
              <a:t>输入与目标分布建立分片的线性样条插值模型，建立分桶</a:t>
            </a:r>
            <a:endParaRPr lang="en-US" altLang="zh-CN" dirty="0" smtClean="0"/>
          </a:p>
          <a:p>
            <a:pPr marL="788670" lvl="1" indent="-514350">
              <a:buFont typeface="+mj-lt"/>
              <a:buAutoNum type="arabicPeriod"/>
            </a:pPr>
            <a:r>
              <a:rPr lang="en-US" altLang="zh-CN" dirty="0" smtClean="0"/>
              <a:t>Flatten</a:t>
            </a:r>
          </a:p>
          <a:p>
            <a:pPr marL="1035558" lvl="2" indent="-514350"/>
            <a:r>
              <a:rPr lang="zh-CN" altLang="en-US" dirty="0" smtClean="0"/>
              <a:t>将明文数据</a:t>
            </a:r>
            <a:r>
              <a:rPr lang="en-US" altLang="zh-CN" dirty="0" smtClean="0"/>
              <a:t>P</a:t>
            </a:r>
            <a:r>
              <a:rPr lang="zh-CN" altLang="en-US" dirty="0" smtClean="0"/>
              <a:t>转换为“</a:t>
            </a:r>
            <a:r>
              <a:rPr lang="en-US" altLang="zh-CN" dirty="0" smtClean="0"/>
              <a:t>flat</a:t>
            </a:r>
            <a:r>
              <a:rPr lang="zh-CN" altLang="en-US" dirty="0" smtClean="0"/>
              <a:t>”数据</a:t>
            </a:r>
            <a:r>
              <a:rPr lang="en-US" altLang="zh-CN" dirty="0" smtClean="0"/>
              <a:t>F</a:t>
            </a:r>
            <a:r>
              <a:rPr lang="zh-CN" altLang="en-US" dirty="0" smtClean="0"/>
              <a:t>，</a:t>
            </a:r>
            <a:r>
              <a:rPr lang="en-US" altLang="zh-CN" dirty="0" smtClean="0"/>
              <a:t>F</a:t>
            </a:r>
            <a:r>
              <a:rPr lang="zh-CN" altLang="en-US" dirty="0" smtClean="0"/>
              <a:t>中值服从均匀分布</a:t>
            </a:r>
            <a:endParaRPr lang="en-US" altLang="zh-CN" dirty="0" smtClean="0"/>
          </a:p>
          <a:p>
            <a:pPr marL="788670" lvl="1" indent="-514350">
              <a:buFont typeface="+mj-lt"/>
              <a:buAutoNum type="arabicPeriod"/>
            </a:pPr>
            <a:r>
              <a:rPr lang="en-US" altLang="zh-CN" dirty="0" smtClean="0"/>
              <a:t>Transform</a:t>
            </a:r>
          </a:p>
          <a:p>
            <a:pPr marL="1035558" lvl="2" indent="-514350"/>
            <a:r>
              <a:rPr lang="en-US" altLang="zh-CN" dirty="0" smtClean="0"/>
              <a:t>F</a:t>
            </a:r>
            <a:r>
              <a:rPr lang="zh-CN" altLang="en-US" dirty="0" smtClean="0"/>
              <a:t>转换为密文数据</a:t>
            </a:r>
            <a:r>
              <a:rPr lang="en-US" altLang="zh-CN" dirty="0" smtClean="0"/>
              <a:t>C</a:t>
            </a:r>
            <a:r>
              <a:rPr lang="zh-CN" altLang="en-US" dirty="0" smtClean="0"/>
              <a:t>，</a:t>
            </a:r>
            <a:r>
              <a:rPr lang="en-US" altLang="zh-CN" dirty="0" smtClean="0"/>
              <a:t>C</a:t>
            </a:r>
            <a:r>
              <a:rPr lang="zh-CN" altLang="en-US" dirty="0" smtClean="0"/>
              <a:t>中数据服从用户指定的目标分布</a:t>
            </a:r>
            <a:endParaRPr lang="en-US" altLang="zh-CN" dirty="0" smtClean="0"/>
          </a:p>
          <a:p>
            <a:pPr marL="514350" indent="-514350">
              <a:buNone/>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Model</a:t>
            </a:r>
            <a:endParaRPr lang="zh-CN" altLang="en-US" dirty="0"/>
          </a:p>
        </p:txBody>
      </p:sp>
      <p:sp>
        <p:nvSpPr>
          <p:cNvPr id="3" name="内容占位符 2"/>
          <p:cNvSpPr>
            <a:spLocks noGrp="1"/>
          </p:cNvSpPr>
          <p:nvPr>
            <p:ph idx="1"/>
          </p:nvPr>
        </p:nvSpPr>
        <p:spPr/>
        <p:txBody>
          <a:bodyPr/>
          <a:lstStyle/>
          <a:p>
            <a:pPr marL="596646" indent="-514350">
              <a:buFont typeface="+mj-lt"/>
              <a:buAutoNum type="arabicPeriod"/>
            </a:pPr>
            <a:r>
              <a:rPr lang="zh-CN" altLang="en-US" dirty="0" smtClean="0"/>
              <a:t>明文数据分成多个桶</a:t>
            </a:r>
            <a:endParaRPr lang="en-US" altLang="zh-CN" dirty="0" smtClean="0"/>
          </a:p>
          <a:p>
            <a:pPr marL="596646" indent="-514350">
              <a:buFont typeface="+mj-lt"/>
              <a:buAutoNum type="arabicPeriod"/>
            </a:pPr>
            <a:r>
              <a:rPr lang="en-US" altLang="zh-CN" dirty="0" smtClean="0"/>
              <a:t>model the distribution within each bucket as a linear </a:t>
            </a:r>
            <a:r>
              <a:rPr lang="en-US" altLang="zh-CN" dirty="0" err="1" smtClean="0"/>
              <a:t>spline</a:t>
            </a:r>
            <a:endParaRPr lang="en-US" altLang="zh-CN"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788670" marR="0" lvl="1" indent="-514350" defTabSz="914400" rtl="0" eaLnBrk="1" fontAlgn="auto" latinLnBrk="0" hangingPunct="1">
              <a:lnSpc>
                <a:spcPct val="100000"/>
              </a:lnSpc>
              <a:spcBef>
                <a:spcPts val="550"/>
              </a:spcBef>
              <a:spcAft>
                <a:spcPts val="0"/>
              </a:spcAft>
              <a:tabLst/>
              <a:defRPr/>
            </a:pPr>
            <a:r>
              <a:rPr lang="en-US" altLang="zh-CN" sz="4300" kern="120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t>Flatten</a:t>
            </a:r>
            <a:r>
              <a:rPr kumimoji="0" lang="en-US" altLang="zh-CN" sz="2600" b="0" i="0" u="none" strike="noStrike" kern="1200" cap="none" spc="0" normalizeH="0" baseline="0" noProof="0" dirty="0" smtClean="0">
                <a:ln>
                  <a:noFill/>
                </a:ln>
                <a:solidFill>
                  <a:prstClr val="black"/>
                </a:solidFill>
                <a:effectLst/>
                <a:uLnTx/>
                <a:uFillTx/>
                <a:latin typeface="Gill Sans MT"/>
                <a:ea typeface="华文中宋"/>
                <a:cs typeface="+mn-cs"/>
              </a:rPr>
              <a:t/>
            </a:r>
            <a:br>
              <a:rPr kumimoji="0" lang="en-US" altLang="zh-CN" sz="2600" b="0" i="0" u="none" strike="noStrike" kern="1200" cap="none" spc="0" normalizeH="0" baseline="0" noProof="0" dirty="0" smtClean="0">
                <a:ln>
                  <a:noFill/>
                </a:ln>
                <a:solidFill>
                  <a:prstClr val="black"/>
                </a:solidFill>
                <a:effectLst/>
                <a:uLnTx/>
                <a:uFillTx/>
                <a:latin typeface="Gill Sans MT"/>
                <a:ea typeface="华文中宋"/>
                <a:cs typeface="+mn-cs"/>
              </a:rPr>
            </a:br>
            <a:endParaRPr lang="zh-CN" altLang="en-US" dirty="0"/>
          </a:p>
        </p:txBody>
      </p:sp>
      <p:sp>
        <p:nvSpPr>
          <p:cNvPr id="3" name="内容占位符 2"/>
          <p:cNvSpPr>
            <a:spLocks noGrp="1"/>
          </p:cNvSpPr>
          <p:nvPr>
            <p:ph idx="1"/>
          </p:nvPr>
        </p:nvSpPr>
        <p:spPr/>
        <p:txBody>
          <a:bodyPr>
            <a:normAutofit/>
          </a:bodyPr>
          <a:lstStyle/>
          <a:p>
            <a:r>
              <a:rPr lang="en-US" altLang="zh-CN"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P-&gt;F</a:t>
            </a:r>
          </a:p>
          <a:p>
            <a:endParaRPr lang="en-US" altLang="zh-CN"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endParaRPr>
          </a:p>
          <a:p>
            <a:endParaRPr lang="en-US" altLang="zh-CN"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endParaRPr>
          </a:p>
          <a:p>
            <a:r>
              <a:rPr lang="en-US" altLang="zh-CN"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F-&gt;P</a:t>
            </a:r>
          </a:p>
          <a:p>
            <a:endParaRPr lang="en-US" altLang="zh-CN"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endParaRPr>
          </a:p>
          <a:p>
            <a:pPr lvl="1"/>
            <a:endParaRPr lang="zh-CN" altLang="en-US" sz="4000" dirty="0" smtClean="0"/>
          </a:p>
          <a:p>
            <a:pPr lvl="1"/>
            <a:endParaRPr lang="zh-CN" altLang="en-US" sz="39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endParaRPr>
          </a:p>
        </p:txBody>
      </p:sp>
      <p:pic>
        <p:nvPicPr>
          <p:cNvPr id="28673" name="Picture 1" descr="C:\Documents and Settings\Administrator\Application Data\Tencent\Users\68833205\QQ\WinTemp\RichOle\`[S5{P[KE1$DO57STXX]B8B.jpg"/>
          <p:cNvPicPr>
            <a:picLocks noChangeAspect="1" noChangeArrowheads="1"/>
          </p:cNvPicPr>
          <p:nvPr/>
        </p:nvPicPr>
        <p:blipFill>
          <a:blip r:embed="rId2"/>
          <a:srcRect/>
          <a:stretch>
            <a:fillRect/>
          </a:stretch>
        </p:blipFill>
        <p:spPr bwMode="auto">
          <a:xfrm>
            <a:off x="2123728" y="2204864"/>
            <a:ext cx="5934075" cy="1114425"/>
          </a:xfrm>
          <a:prstGeom prst="rect">
            <a:avLst/>
          </a:prstGeom>
          <a:noFill/>
        </p:spPr>
      </p:pic>
      <p:pic>
        <p:nvPicPr>
          <p:cNvPr id="28674" name="Picture 2" descr="C:\Documents and Settings\Administrator\Application Data\Tencent\Users\68833205\QQ\WinTemp\RichOle\S3EYWTD_]YJ[4%_WD$`JL@X.jpg"/>
          <p:cNvPicPr>
            <a:picLocks noChangeAspect="1" noChangeArrowheads="1"/>
          </p:cNvPicPr>
          <p:nvPr/>
        </p:nvPicPr>
        <p:blipFill>
          <a:blip r:embed="rId3"/>
          <a:srcRect/>
          <a:stretch>
            <a:fillRect/>
          </a:stretch>
        </p:blipFill>
        <p:spPr bwMode="auto">
          <a:xfrm>
            <a:off x="2051720" y="4293096"/>
            <a:ext cx="6848475" cy="2247900"/>
          </a:xfrm>
          <a:prstGeom prst="rect">
            <a:avLst/>
          </a:prstGeom>
          <a:noFill/>
        </p:spPr>
      </p:pic>
      <p:pic>
        <p:nvPicPr>
          <p:cNvPr id="28676" name="Picture 4" descr="C:\Documents and Settings\Administrator\Application Data\Tencent\Users\68833205\QQ\WinTemp\RichOle\P7]7G88$Q7EG_RM7J8BC732.jpg"/>
          <p:cNvPicPr>
            <a:picLocks noChangeAspect="1" noChangeArrowheads="1"/>
          </p:cNvPicPr>
          <p:nvPr/>
        </p:nvPicPr>
        <p:blipFill>
          <a:blip r:embed="rId4"/>
          <a:srcRect/>
          <a:stretch>
            <a:fillRect/>
          </a:stretch>
        </p:blipFill>
        <p:spPr bwMode="auto">
          <a:xfrm>
            <a:off x="4932040" y="3140968"/>
            <a:ext cx="2352675" cy="55245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lgn="l" rtl="0">
              <a:spcBef>
                <a:spcPct val="0"/>
              </a:spcBef>
            </a:pPr>
            <a:r>
              <a:rPr lang="en-US" altLang="zh-CN" sz="4300" kern="1200"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t>Transform</a:t>
            </a:r>
            <a:r>
              <a:rPr lang="en-US" altLang="zh-CN" dirty="0" smtClean="0"/>
              <a:t/>
            </a:r>
            <a:br>
              <a:rPr lang="en-US" altLang="zh-CN" dirty="0" smtClean="0"/>
            </a:br>
            <a:endParaRPr lang="zh-CN" altLang="en-US" dirty="0"/>
          </a:p>
        </p:txBody>
      </p:sp>
      <p:sp>
        <p:nvSpPr>
          <p:cNvPr id="3" name="内容占位符 2"/>
          <p:cNvSpPr>
            <a:spLocks noGrp="1"/>
          </p:cNvSpPr>
          <p:nvPr>
            <p:ph idx="1"/>
          </p:nvPr>
        </p:nvSpPr>
        <p:spPr/>
        <p:txBody>
          <a:bodyPr/>
          <a:lstStyle/>
          <a:p>
            <a:r>
              <a:rPr lang="en-US" altLang="zh-CN" dirty="0" smtClean="0"/>
              <a:t>F-&gt;C</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C-&gt;F</a:t>
            </a:r>
            <a:endParaRPr lang="zh-CN" altLang="en-US" dirty="0"/>
          </a:p>
        </p:txBody>
      </p:sp>
      <p:pic>
        <p:nvPicPr>
          <p:cNvPr id="30721" name="Picture 1" descr="C:\Documents and Settings\Administrator\Application Data\Tencent\Users\68833205\QQ\WinTemp\RichOle\P8OTJQ`}~F7ZMWE)}GLS0C9.jpg"/>
          <p:cNvPicPr>
            <a:picLocks noChangeAspect="1" noChangeArrowheads="1"/>
          </p:cNvPicPr>
          <p:nvPr/>
        </p:nvPicPr>
        <p:blipFill>
          <a:blip r:embed="rId2"/>
          <a:srcRect/>
          <a:stretch>
            <a:fillRect/>
          </a:stretch>
        </p:blipFill>
        <p:spPr bwMode="auto">
          <a:xfrm>
            <a:off x="1835696" y="1988840"/>
            <a:ext cx="6838950" cy="2028825"/>
          </a:xfrm>
          <a:prstGeom prst="rect">
            <a:avLst/>
          </a:prstGeom>
          <a:noFill/>
        </p:spPr>
      </p:pic>
      <p:pic>
        <p:nvPicPr>
          <p:cNvPr id="30722" name="Picture 2" descr="C:\Documents and Settings\Administrator\Application Data\Tencent\Users\68833205\QQ\WinTemp\RichOle\69TNOZOCPF%A7O(Z(E`M$94.jpg"/>
          <p:cNvPicPr>
            <a:picLocks noChangeAspect="1" noChangeArrowheads="1"/>
          </p:cNvPicPr>
          <p:nvPr/>
        </p:nvPicPr>
        <p:blipFill>
          <a:blip r:embed="rId3"/>
          <a:srcRect/>
          <a:stretch>
            <a:fillRect/>
          </a:stretch>
        </p:blipFill>
        <p:spPr bwMode="auto">
          <a:xfrm>
            <a:off x="2483768" y="5013176"/>
            <a:ext cx="5486400" cy="10668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结合</a:t>
            </a:r>
            <a:r>
              <a:rPr lang="en-US" altLang="zh-CN" dirty="0" err="1" smtClean="0"/>
              <a:t>SaaS</a:t>
            </a:r>
            <a:r>
              <a:rPr lang="zh-CN" altLang="en-US" dirty="0" smtClean="0"/>
              <a:t>的思考</a:t>
            </a:r>
            <a:endParaRPr lang="zh-CN" altLang="en-US" dirty="0"/>
          </a:p>
        </p:txBody>
      </p:sp>
      <p:sp>
        <p:nvSpPr>
          <p:cNvPr id="3" name="内容占位符 2"/>
          <p:cNvSpPr>
            <a:spLocks noGrp="1"/>
          </p:cNvSpPr>
          <p:nvPr>
            <p:ph idx="1"/>
          </p:nvPr>
        </p:nvSpPr>
        <p:spPr/>
        <p:txBody>
          <a:bodyPr>
            <a:normAutofit lnSpcReduction="10000"/>
          </a:bodyPr>
          <a:lstStyle/>
          <a:p>
            <a:pPr marL="596646" indent="-514350">
              <a:buFont typeface="+mj-lt"/>
              <a:buAutoNum type="arabicPeriod"/>
            </a:pPr>
            <a:r>
              <a:rPr lang="en-US" altLang="zh-CN" dirty="0" smtClean="0"/>
              <a:t>OPES</a:t>
            </a:r>
            <a:r>
              <a:rPr lang="zh-CN" altLang="en-US" dirty="0" smtClean="0"/>
              <a:t>主要面向能够访问加密数据的攻击者，</a:t>
            </a:r>
            <a:r>
              <a:rPr lang="en-US" altLang="zh-CN" dirty="0" err="1" smtClean="0"/>
              <a:t>SaaS</a:t>
            </a:r>
            <a:r>
              <a:rPr lang="zh-CN" altLang="en-US" dirty="0" smtClean="0"/>
              <a:t>攻击者还包括平台内部恶意管理人员</a:t>
            </a:r>
            <a:endParaRPr lang="en-US" altLang="zh-CN" dirty="0" smtClean="0"/>
          </a:p>
          <a:p>
            <a:pPr marL="596646" indent="-514350">
              <a:buFont typeface="+mj-lt"/>
              <a:buAutoNum type="arabicPeriod"/>
            </a:pPr>
            <a:r>
              <a:rPr lang="en-US" altLang="zh-CN" dirty="0" smtClean="0"/>
              <a:t>OPES</a:t>
            </a:r>
            <a:r>
              <a:rPr lang="zh-CN" altLang="en-US" dirty="0" smtClean="0"/>
              <a:t>主要面向范围查询数据操作，</a:t>
            </a:r>
            <a:r>
              <a:rPr lang="en-US" altLang="zh-CN" dirty="0" err="1" smtClean="0"/>
              <a:t>SaaS</a:t>
            </a:r>
            <a:r>
              <a:rPr lang="zh-CN" altLang="en-US" dirty="0" smtClean="0"/>
              <a:t>中主要是事务性数据操作</a:t>
            </a:r>
            <a:endParaRPr lang="en-US" altLang="zh-CN" dirty="0" smtClean="0"/>
          </a:p>
          <a:p>
            <a:pPr marL="596646" indent="-514350">
              <a:buFont typeface="+mj-lt"/>
              <a:buAutoNum type="arabicPeriod"/>
            </a:pPr>
            <a:r>
              <a:rPr lang="en-US" altLang="zh-CN" dirty="0" smtClean="0"/>
              <a:t>Model</a:t>
            </a:r>
            <a:r>
              <a:rPr lang="zh-CN" altLang="en-US" dirty="0" smtClean="0"/>
              <a:t>阶段需要事先获得用户所有的数据建立分桶</a:t>
            </a:r>
            <a:endParaRPr lang="en-US" altLang="zh-CN" dirty="0" smtClean="0"/>
          </a:p>
          <a:p>
            <a:pPr marL="870966" lvl="1" indent="-514350">
              <a:buFont typeface="+mj-lt"/>
              <a:buAutoNum type="arabicPeriod"/>
            </a:pPr>
            <a:r>
              <a:rPr lang="zh-CN" altLang="en-US" dirty="0" smtClean="0"/>
              <a:t>桶建立和优化复杂</a:t>
            </a:r>
            <a:endParaRPr lang="en-US" altLang="zh-CN" dirty="0" smtClean="0"/>
          </a:p>
          <a:p>
            <a:pPr marL="870966" lvl="1" indent="-514350">
              <a:buFont typeface="+mj-lt"/>
              <a:buAutoNum type="arabicPeriod"/>
            </a:pPr>
            <a:r>
              <a:rPr lang="zh-CN" altLang="en-US" dirty="0" smtClean="0"/>
              <a:t>分桶信息是</a:t>
            </a:r>
            <a:r>
              <a:rPr lang="en-US" altLang="zh-CN" dirty="0" smtClean="0"/>
              <a:t>OPES</a:t>
            </a:r>
            <a:r>
              <a:rPr lang="zh-CN" altLang="en-US" dirty="0" smtClean="0"/>
              <a:t>的密钥，数据较多时，分桶信息有几十个或者上百个，管理复杂</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zh-CN" altLang="en-US" smtClean="0"/>
              <a:t>相关</a:t>
            </a:r>
            <a:endParaRPr lang="zh-CN" altLang="en-US" dirty="0"/>
          </a:p>
        </p:txBody>
      </p:sp>
      <p:sp>
        <p:nvSpPr>
          <p:cNvPr id="9" name="内容占位符 8"/>
          <p:cNvSpPr>
            <a:spLocks noGrp="1"/>
          </p:cNvSpPr>
          <p:nvPr>
            <p:ph idx="1"/>
          </p:nvPr>
        </p:nvSpPr>
        <p:spPr/>
        <p:txBody>
          <a:bodyPr>
            <a:normAutofit fontScale="92500" lnSpcReduction="10000"/>
          </a:bodyPr>
          <a:lstStyle/>
          <a:p>
            <a:r>
              <a:rPr lang="en-US" dirty="0" smtClean="0"/>
              <a:t>Hippocratic database </a:t>
            </a:r>
          </a:p>
          <a:p>
            <a:pPr lvl="1"/>
            <a:r>
              <a:rPr lang="zh-CN" altLang="en-US" dirty="0" smtClean="0"/>
              <a:t>保护管理数据库中的隐私信息</a:t>
            </a:r>
            <a:endParaRPr lang="en-US" altLang="zh-CN" dirty="0" smtClean="0"/>
          </a:p>
          <a:p>
            <a:pPr lvl="1"/>
            <a:r>
              <a:rPr lang="zh-CN" altLang="en-US" dirty="0" smtClean="0"/>
              <a:t>设计原则</a:t>
            </a:r>
            <a:endParaRPr lang="en-US" dirty="0" smtClean="0"/>
          </a:p>
          <a:p>
            <a:pPr lvl="2"/>
            <a:r>
              <a:rPr lang="en-US" dirty="0" smtClean="0"/>
              <a:t>1.  </a:t>
            </a:r>
            <a:r>
              <a:rPr lang="en-US" b="1" dirty="0" smtClean="0"/>
              <a:t>Purpose specification.</a:t>
            </a:r>
            <a:r>
              <a:rPr lang="en-US" dirty="0" smtClean="0"/>
              <a:t/>
            </a:r>
            <a:br>
              <a:rPr lang="en-US" dirty="0" smtClean="0"/>
            </a:br>
            <a:r>
              <a:rPr lang="en-US" dirty="0" smtClean="0"/>
              <a:t>2.  </a:t>
            </a:r>
            <a:r>
              <a:rPr lang="en-US" b="1" dirty="0" smtClean="0"/>
              <a:t>Consent.</a:t>
            </a:r>
            <a:br>
              <a:rPr lang="en-US" b="1" dirty="0" smtClean="0"/>
            </a:br>
            <a:r>
              <a:rPr lang="en-US" dirty="0" smtClean="0"/>
              <a:t>3.  </a:t>
            </a:r>
            <a:r>
              <a:rPr lang="en-US" b="1" dirty="0" smtClean="0"/>
              <a:t>Limited collection.</a:t>
            </a:r>
            <a:r>
              <a:rPr lang="en-US" dirty="0" smtClean="0"/>
              <a:t/>
            </a:r>
            <a:br>
              <a:rPr lang="en-US" dirty="0" smtClean="0"/>
            </a:br>
            <a:r>
              <a:rPr lang="en-US" dirty="0" smtClean="0"/>
              <a:t>4.  </a:t>
            </a:r>
            <a:r>
              <a:rPr lang="en-US" b="1" dirty="0" smtClean="0"/>
              <a:t>Limited use.</a:t>
            </a:r>
            <a:br>
              <a:rPr lang="en-US" b="1" dirty="0" smtClean="0"/>
            </a:br>
            <a:r>
              <a:rPr lang="en-US" dirty="0" smtClean="0"/>
              <a:t>5.  </a:t>
            </a:r>
            <a:r>
              <a:rPr lang="en-US" b="1" dirty="0" smtClean="0"/>
              <a:t>Limited disclosure.</a:t>
            </a:r>
            <a:r>
              <a:rPr lang="en-US" dirty="0" smtClean="0"/>
              <a:t> </a:t>
            </a:r>
            <a:br>
              <a:rPr lang="en-US" dirty="0" smtClean="0"/>
            </a:br>
            <a:r>
              <a:rPr lang="en-US" dirty="0" smtClean="0"/>
              <a:t>6.  </a:t>
            </a:r>
            <a:r>
              <a:rPr lang="en-US" b="1" dirty="0" smtClean="0"/>
              <a:t>Limited retention.</a:t>
            </a:r>
            <a:r>
              <a:rPr lang="en-US" dirty="0" smtClean="0"/>
              <a:t/>
            </a:r>
            <a:br>
              <a:rPr lang="en-US" dirty="0" smtClean="0"/>
            </a:br>
            <a:r>
              <a:rPr lang="en-US" dirty="0" smtClean="0"/>
              <a:t>7.  </a:t>
            </a:r>
            <a:r>
              <a:rPr lang="en-US" b="1" dirty="0" smtClean="0"/>
              <a:t>Accuracy. </a:t>
            </a:r>
            <a:r>
              <a:rPr lang="en-US" dirty="0" smtClean="0"/>
              <a:t/>
            </a:r>
            <a:br>
              <a:rPr lang="en-US" dirty="0" smtClean="0"/>
            </a:br>
            <a:r>
              <a:rPr lang="en-US" dirty="0" smtClean="0"/>
              <a:t>8.  </a:t>
            </a:r>
            <a:r>
              <a:rPr lang="en-US" b="1" dirty="0" smtClean="0"/>
              <a:t>Safety.</a:t>
            </a:r>
            <a:r>
              <a:rPr lang="en-US" dirty="0" smtClean="0"/>
              <a:t/>
            </a:r>
            <a:br>
              <a:rPr lang="en-US" dirty="0" smtClean="0"/>
            </a:br>
            <a:r>
              <a:rPr lang="en-US" dirty="0" smtClean="0"/>
              <a:t>9.  </a:t>
            </a:r>
            <a:r>
              <a:rPr lang="en-US" b="1" dirty="0" smtClean="0"/>
              <a:t>Openness.</a:t>
            </a:r>
            <a:r>
              <a:rPr lang="en-US" dirty="0" smtClean="0"/>
              <a:t/>
            </a:r>
            <a:br>
              <a:rPr lang="en-US" dirty="0" smtClean="0"/>
            </a:br>
            <a:r>
              <a:rPr lang="en-US" dirty="0" smtClean="0"/>
              <a:t>10.  </a:t>
            </a:r>
            <a:r>
              <a:rPr lang="en-US" b="1" dirty="0" smtClean="0"/>
              <a:t>Compliance.</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descr="v42-102.jpg"/>
          <p:cNvPicPr>
            <a:picLocks noChangeAspect="1"/>
          </p:cNvPicPr>
          <p:nvPr/>
        </p:nvPicPr>
        <p:blipFill>
          <a:blip r:embed="rId2"/>
          <a:stretch>
            <a:fillRect/>
          </a:stretch>
        </p:blipFill>
        <p:spPr>
          <a:xfrm>
            <a:off x="1691680" y="404664"/>
            <a:ext cx="6711409" cy="61334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作者简介</a:t>
            </a:r>
            <a:endParaRPr lang="zh-CN" altLang="en-US" dirty="0"/>
          </a:p>
        </p:txBody>
      </p:sp>
      <p:sp>
        <p:nvSpPr>
          <p:cNvPr id="3" name="内容占位符 2"/>
          <p:cNvSpPr>
            <a:spLocks noGrp="1"/>
          </p:cNvSpPr>
          <p:nvPr>
            <p:ph idx="1"/>
          </p:nvPr>
        </p:nvSpPr>
        <p:spPr/>
        <p:txBody>
          <a:bodyPr>
            <a:normAutofit fontScale="92500" lnSpcReduction="10000"/>
          </a:bodyPr>
          <a:lstStyle/>
          <a:p>
            <a:r>
              <a:rPr lang="en-US" dirty="0" err="1" smtClean="0"/>
              <a:t>Rakesh</a:t>
            </a:r>
            <a:r>
              <a:rPr lang="en-US" dirty="0" smtClean="0"/>
              <a:t> </a:t>
            </a:r>
            <a:r>
              <a:rPr lang="en-US" dirty="0" err="1" smtClean="0"/>
              <a:t>Agrawal</a:t>
            </a:r>
            <a:r>
              <a:rPr lang="en-US" dirty="0" smtClean="0"/>
              <a:t> </a:t>
            </a:r>
            <a:endParaRPr lang="en-US" altLang="zh-CN" dirty="0" smtClean="0"/>
          </a:p>
          <a:p>
            <a:pPr lvl="1"/>
            <a:r>
              <a:rPr lang="en-US" altLang="zh-CN" dirty="0" smtClean="0"/>
              <a:t>IBM </a:t>
            </a:r>
            <a:r>
              <a:rPr lang="en-US" altLang="zh-CN" dirty="0" err="1" smtClean="0"/>
              <a:t>Almaden</a:t>
            </a:r>
            <a:r>
              <a:rPr lang="en-US" altLang="zh-CN" dirty="0" smtClean="0"/>
              <a:t> Research Center</a:t>
            </a:r>
          </a:p>
          <a:p>
            <a:pPr lvl="1"/>
            <a:r>
              <a:rPr lang="en-US" dirty="0" smtClean="0"/>
              <a:t>fundamental data mining concepts and technologies </a:t>
            </a:r>
          </a:p>
          <a:p>
            <a:pPr lvl="2"/>
            <a:r>
              <a:rPr lang="en-US" dirty="0" smtClean="0"/>
              <a:t>IBM's commercial data mining product</a:t>
            </a:r>
          </a:p>
          <a:p>
            <a:pPr lvl="2"/>
            <a:r>
              <a:rPr lang="en-US" dirty="0" smtClean="0"/>
              <a:t> Intelligent Miner</a:t>
            </a:r>
          </a:p>
          <a:p>
            <a:pPr lvl="1"/>
            <a:r>
              <a:rPr lang="en-US" dirty="0" smtClean="0"/>
              <a:t>data privacy</a:t>
            </a:r>
          </a:p>
          <a:p>
            <a:pPr lvl="2"/>
            <a:r>
              <a:rPr lang="en-US" dirty="0" smtClean="0"/>
              <a:t>Hippocratic Database </a:t>
            </a:r>
          </a:p>
          <a:p>
            <a:pPr lvl="2"/>
            <a:r>
              <a:rPr lang="en-US" dirty="0" smtClean="0"/>
              <a:t>Sovereign Information Sharing</a:t>
            </a:r>
          </a:p>
          <a:p>
            <a:pPr lvl="2"/>
            <a:r>
              <a:rPr lang="en-US" dirty="0" smtClean="0"/>
              <a:t> Privacy-Preserving Data Mining</a:t>
            </a:r>
          </a:p>
          <a:p>
            <a:pPr lvl="1"/>
            <a:r>
              <a:rPr lang="en-US" altLang="zh-CN" i="1" smtClean="0"/>
              <a:t>SIGMOD 2004</a:t>
            </a:r>
            <a:r>
              <a:rPr lang="en-US" altLang="zh-CN" smtClean="0"/>
              <a:t>, </a:t>
            </a:r>
            <a:r>
              <a:rPr lang="en-US" altLang="zh-CN" dirty="0" smtClean="0"/>
              <a:t>Paris, France</a:t>
            </a:r>
            <a:endParaRPr lang="en-US" dirty="0" smtClean="0"/>
          </a:p>
          <a:p>
            <a:pPr lvl="2"/>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相关论文</a:t>
            </a:r>
            <a:endParaRPr lang="zh-CN" altLang="en-US" dirty="0"/>
          </a:p>
        </p:txBody>
      </p:sp>
      <p:sp>
        <p:nvSpPr>
          <p:cNvPr id="3" name="内容占位符 2"/>
          <p:cNvSpPr>
            <a:spLocks noGrp="1"/>
          </p:cNvSpPr>
          <p:nvPr>
            <p:ph idx="1"/>
          </p:nvPr>
        </p:nvSpPr>
        <p:spPr/>
        <p:txBody>
          <a:bodyPr>
            <a:normAutofit fontScale="92500" lnSpcReduction="20000"/>
          </a:bodyPr>
          <a:lstStyle/>
          <a:p>
            <a:r>
              <a:rPr lang="en-US" dirty="0" smtClean="0"/>
              <a:t>Privacy Preserving OLAP</a:t>
            </a:r>
            <a:r>
              <a:rPr lang="zh-CN" altLang="en-US" dirty="0" smtClean="0"/>
              <a:t>，</a:t>
            </a:r>
            <a:r>
              <a:rPr lang="en-US" dirty="0" smtClean="0">
                <a:hlinkClick r:id="rId2" action="ppaction://hlinkfile"/>
              </a:rPr>
              <a:t>SIGMOD Conference 2005</a:t>
            </a:r>
            <a:r>
              <a:rPr lang="en-US" dirty="0" smtClean="0"/>
              <a:t>: 251-262</a:t>
            </a:r>
          </a:p>
          <a:p>
            <a:r>
              <a:rPr lang="en-US" dirty="0" smtClean="0"/>
              <a:t>Data Privacy through Optimal k-</a:t>
            </a:r>
            <a:r>
              <a:rPr lang="en-US" dirty="0" err="1" smtClean="0"/>
              <a:t>Anonymization</a:t>
            </a:r>
            <a:r>
              <a:rPr lang="zh-CN" altLang="en-US" dirty="0" smtClean="0"/>
              <a:t>，</a:t>
            </a:r>
            <a:r>
              <a:rPr lang="en-US" dirty="0" smtClean="0">
                <a:hlinkClick r:id="rId3" action="ppaction://hlinkfile"/>
              </a:rPr>
              <a:t>ICDE 2005</a:t>
            </a:r>
            <a:r>
              <a:rPr lang="en-US" dirty="0" smtClean="0"/>
              <a:t>: 217-228</a:t>
            </a:r>
          </a:p>
          <a:p>
            <a:r>
              <a:rPr lang="en-US" dirty="0" smtClean="0"/>
              <a:t>Extending Relational Database Systems to Automatically Enforce Privacy Policies.</a:t>
            </a:r>
            <a:r>
              <a:rPr lang="en-US" dirty="0" smtClean="0">
                <a:hlinkClick r:id="rId3" action="ppaction://hlinkfile"/>
              </a:rPr>
              <a:t> ICDE 2005</a:t>
            </a:r>
            <a:r>
              <a:rPr lang="en-US" dirty="0" smtClean="0"/>
              <a:t>: 1013-1022</a:t>
            </a:r>
          </a:p>
          <a:p>
            <a:r>
              <a:rPr lang="en-US" dirty="0" smtClean="0"/>
              <a:t>Privacy-preserving indexing of documents on the network.</a:t>
            </a:r>
            <a:r>
              <a:rPr lang="nl-NL" dirty="0" smtClean="0">
                <a:hlinkClick r:id="rId4" action="ppaction://hlinkfile"/>
              </a:rPr>
              <a:t> VLDB J. 18</a:t>
            </a:r>
            <a:r>
              <a:rPr lang="nl-NL" dirty="0" smtClean="0"/>
              <a:t>(4): 837-856 (2009)</a:t>
            </a:r>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研究背景</a:t>
            </a:r>
            <a:endParaRPr lang="zh-CN" altLang="en-US" dirty="0"/>
          </a:p>
        </p:txBody>
      </p:sp>
      <p:sp>
        <p:nvSpPr>
          <p:cNvPr id="3" name="内容占位符 2"/>
          <p:cNvSpPr>
            <a:spLocks noGrp="1"/>
          </p:cNvSpPr>
          <p:nvPr>
            <p:ph idx="1"/>
          </p:nvPr>
        </p:nvSpPr>
        <p:spPr/>
        <p:txBody>
          <a:bodyPr>
            <a:normAutofit/>
          </a:bodyPr>
          <a:lstStyle/>
          <a:p>
            <a:r>
              <a:rPr lang="zh-CN" altLang="en-US" dirty="0" smtClean="0"/>
              <a:t>应用实例</a:t>
            </a:r>
            <a:endParaRPr lang="en-US" altLang="zh-CN" dirty="0" smtClean="0"/>
          </a:p>
          <a:p>
            <a:pPr lvl="1"/>
            <a:r>
              <a:rPr lang="en-US" altLang="zh-CN" dirty="0" smtClean="0"/>
              <a:t>Error sends bank files to eBay. The Toronto Star, September 15, 2003.</a:t>
            </a:r>
          </a:p>
          <a:p>
            <a:pPr lvl="1"/>
            <a:r>
              <a:rPr lang="zh-CN" altLang="en-US" dirty="0" smtClean="0"/>
              <a:t>一家银行将用过的磁盘卖给了</a:t>
            </a:r>
            <a:r>
              <a:rPr lang="en-US" altLang="zh-CN" dirty="0" smtClean="0"/>
              <a:t>eBay</a:t>
            </a:r>
            <a:r>
              <a:rPr lang="zh-CN" altLang="en-US" dirty="0" smtClean="0"/>
              <a:t>的二手货商，但是没有删除磁盘上的客户信息数据，造成了客户隐私泄露</a:t>
            </a:r>
            <a:endParaRPr lang="en-US" altLang="zh-CN" dirty="0" smtClean="0"/>
          </a:p>
          <a:p>
            <a:r>
              <a:rPr lang="zh-CN" altLang="en-US" dirty="0" smtClean="0"/>
              <a:t>研究问题</a:t>
            </a:r>
            <a:endParaRPr lang="en-US" altLang="zh-CN" dirty="0" smtClean="0"/>
          </a:p>
          <a:p>
            <a:pPr lvl="1"/>
            <a:r>
              <a:rPr lang="zh-CN" altLang="en-US" dirty="0" smtClean="0"/>
              <a:t>未授权用户绕过访问控制机制查看数据库</a:t>
            </a:r>
            <a:endParaRPr lang="en-US" altLang="zh-CN" dirty="0" smtClean="0"/>
          </a:p>
          <a:p>
            <a:pPr lvl="1"/>
            <a:r>
              <a:rPr lang="zh-CN" altLang="en-US" dirty="0" smtClean="0"/>
              <a:t>数据加密导致数据库性能退化</a:t>
            </a:r>
            <a:endParaRPr lang="en-US" altLang="zh-CN"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研究背景</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OPES</a:t>
            </a:r>
            <a:r>
              <a:rPr lang="zh-CN" altLang="en-US" dirty="0" smtClean="0"/>
              <a:t>（</a:t>
            </a:r>
            <a:r>
              <a:rPr lang="en-US" altLang="zh-CN" b="1" dirty="0" smtClean="0"/>
              <a:t>Order-Preserving Encryption Scheme</a:t>
            </a:r>
            <a:r>
              <a:rPr lang="zh-CN" altLang="en-US" dirty="0" smtClean="0"/>
              <a:t>）</a:t>
            </a:r>
            <a:endParaRPr lang="en-US" altLang="zh-CN" dirty="0" smtClean="0"/>
          </a:p>
          <a:p>
            <a:pPr lvl="1"/>
            <a:r>
              <a:rPr lang="zh-CN" altLang="en-US" dirty="0" smtClean="0"/>
              <a:t>允许密文上直接进行比较操作，支持精确匹配、范围查询（</a:t>
            </a:r>
            <a:r>
              <a:rPr lang="en-US" altLang="zh-CN" dirty="0" smtClean="0"/>
              <a:t>MAX</a:t>
            </a:r>
            <a:r>
              <a:rPr lang="zh-CN" altLang="en-US" dirty="0" smtClean="0"/>
              <a:t>、</a:t>
            </a:r>
            <a:r>
              <a:rPr lang="en-US" altLang="zh-CN" dirty="0" smtClean="0"/>
              <a:t>MIN</a:t>
            </a:r>
            <a:r>
              <a:rPr lang="zh-CN" altLang="en-US" dirty="0" smtClean="0"/>
              <a:t>、</a:t>
            </a:r>
            <a:r>
              <a:rPr lang="en-US" altLang="zh-CN" dirty="0" smtClean="0"/>
              <a:t>COUNT</a:t>
            </a:r>
            <a:r>
              <a:rPr lang="zh-CN" altLang="en-US" dirty="0" smtClean="0"/>
              <a:t>）、</a:t>
            </a:r>
            <a:r>
              <a:rPr lang="en-US" altLang="zh-CN" dirty="0" smtClean="0"/>
              <a:t>GROUP BY</a:t>
            </a:r>
            <a:r>
              <a:rPr lang="zh-CN" altLang="en-US" dirty="0" smtClean="0"/>
              <a:t>、</a:t>
            </a:r>
            <a:r>
              <a:rPr lang="en-US" altLang="zh-CN" dirty="0" smtClean="0"/>
              <a:t>ORDER BY</a:t>
            </a:r>
            <a:r>
              <a:rPr lang="zh-CN" altLang="en-US" dirty="0" smtClean="0"/>
              <a:t>等操作</a:t>
            </a:r>
            <a:endParaRPr lang="en-US" altLang="zh-CN" dirty="0" smtClean="0"/>
          </a:p>
          <a:p>
            <a:pPr lvl="2"/>
            <a:r>
              <a:rPr lang="en-US" altLang="zh-CN" dirty="0" smtClean="0"/>
              <a:t>OPES</a:t>
            </a:r>
            <a:r>
              <a:rPr lang="zh-CN" altLang="en-US" dirty="0" smtClean="0"/>
              <a:t>范围查询结果精确，不需要进行查询结果后处理</a:t>
            </a:r>
            <a:endParaRPr lang="en-US" altLang="zh-CN" dirty="0" smtClean="0"/>
          </a:p>
          <a:p>
            <a:pPr lvl="2"/>
            <a:r>
              <a:rPr lang="zh-CN" altLang="en-US" dirty="0" smtClean="0"/>
              <a:t>列中属性值可以进行修改或者插入新值，无需修改其他值</a:t>
            </a:r>
            <a:endParaRPr lang="en-US" altLang="zh-CN" dirty="0" smtClean="0"/>
          </a:p>
          <a:p>
            <a:pPr lvl="2"/>
            <a:r>
              <a:rPr lang="zh-CN" altLang="en-US" dirty="0" smtClean="0"/>
              <a:t>可以与现有数据库系统集成，支持</a:t>
            </a:r>
            <a:r>
              <a:rPr lang="en-US" altLang="zh-CN" dirty="0" smtClean="0"/>
              <a:t>B-Tree</a:t>
            </a:r>
            <a:r>
              <a:rPr lang="zh-CN" altLang="en-US" dirty="0" smtClean="0"/>
              <a:t>等索引结构</a:t>
            </a:r>
            <a:endParaRPr lang="en-US" altLang="zh-CN" dirty="0" smtClean="0"/>
          </a:p>
          <a:p>
            <a:pPr lvl="1"/>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研究背景</a:t>
            </a:r>
            <a:r>
              <a:rPr lang="en-US" altLang="zh-CN" dirty="0" smtClean="0"/>
              <a:t>-</a:t>
            </a:r>
            <a:r>
              <a:rPr lang="zh-CN" altLang="en-US" dirty="0" smtClean="0"/>
              <a:t>泄露风险</a:t>
            </a:r>
            <a:endParaRPr lang="zh-CN" altLang="en-US" dirty="0"/>
          </a:p>
        </p:txBody>
      </p:sp>
      <p:sp>
        <p:nvSpPr>
          <p:cNvPr id="3" name="内容占位符 2"/>
          <p:cNvSpPr>
            <a:spLocks noGrp="1"/>
          </p:cNvSpPr>
          <p:nvPr>
            <p:ph idx="1"/>
          </p:nvPr>
        </p:nvSpPr>
        <p:spPr/>
        <p:txBody>
          <a:bodyPr>
            <a:normAutofit/>
          </a:bodyPr>
          <a:lstStyle/>
          <a:p>
            <a:r>
              <a:rPr lang="zh-CN" altLang="en-US" dirty="0" smtClean="0"/>
              <a:t>密码系统</a:t>
            </a:r>
            <a:r>
              <a:rPr lang="en-US" altLang="zh-CN" dirty="0" smtClean="0"/>
              <a:t>-</a:t>
            </a:r>
            <a:r>
              <a:rPr lang="zh-CN" altLang="en-US" dirty="0" smtClean="0"/>
              <a:t>密钥</a:t>
            </a:r>
            <a:endParaRPr lang="en-US" altLang="zh-CN" dirty="0" smtClean="0"/>
          </a:p>
          <a:p>
            <a:r>
              <a:rPr lang="zh-CN" altLang="en-US" dirty="0" smtClean="0"/>
              <a:t>保序加密的数值型敏感数据</a:t>
            </a:r>
            <a:endParaRPr lang="en-US" altLang="zh-CN" dirty="0" smtClean="0"/>
          </a:p>
          <a:p>
            <a:pPr lvl="2"/>
            <a:r>
              <a:rPr lang="zh-CN" altLang="en-US" dirty="0" smtClean="0"/>
              <a:t>隐私破坏区间</a:t>
            </a:r>
            <a:endParaRPr lang="en-US" altLang="zh-CN" dirty="0" smtClean="0"/>
          </a:p>
          <a:p>
            <a:pPr lvl="3"/>
            <a:r>
              <a:rPr lang="zh-CN" altLang="en-US" dirty="0" smtClean="0"/>
              <a:t>攻击者以</a:t>
            </a:r>
            <a:r>
              <a:rPr lang="en-US" altLang="zh-CN" dirty="0" smtClean="0"/>
              <a:t>c%</a:t>
            </a:r>
            <a:r>
              <a:rPr lang="zh-CN" altLang="en-US" dirty="0" smtClean="0"/>
              <a:t>的概率判断原始值</a:t>
            </a:r>
            <a:r>
              <a:rPr lang="en-US" altLang="zh-CN" dirty="0" smtClean="0"/>
              <a:t>p</a:t>
            </a:r>
            <a:r>
              <a:rPr lang="zh-CN" altLang="en-US" dirty="0" smtClean="0"/>
              <a:t>落在</a:t>
            </a:r>
            <a:r>
              <a:rPr lang="en-US" altLang="zh-CN" dirty="0" smtClean="0"/>
              <a:t>[p</a:t>
            </a:r>
            <a:r>
              <a:rPr lang="en-US" altLang="zh-CN" baseline="-25000" dirty="0" smtClean="0"/>
              <a:t>1</a:t>
            </a:r>
            <a:r>
              <a:rPr lang="en-US" altLang="zh-CN" dirty="0" smtClean="0"/>
              <a:t>,p</a:t>
            </a:r>
            <a:r>
              <a:rPr lang="en-US" altLang="zh-CN" baseline="-25000" dirty="0" smtClean="0"/>
              <a:t>2</a:t>
            </a:r>
            <a:r>
              <a:rPr lang="en-US" altLang="zh-CN" dirty="0" smtClean="0"/>
              <a:t>]</a:t>
            </a:r>
            <a:r>
              <a:rPr lang="zh-CN" altLang="en-US" dirty="0" smtClean="0"/>
              <a:t>之间，</a:t>
            </a:r>
            <a:r>
              <a:rPr lang="en-US" altLang="zh-CN" dirty="0" smtClean="0"/>
              <a:t> [p</a:t>
            </a:r>
            <a:r>
              <a:rPr lang="en-US" altLang="zh-CN" baseline="-25000" dirty="0" smtClean="0"/>
              <a:t>1</a:t>
            </a:r>
            <a:r>
              <a:rPr lang="en-US" altLang="zh-CN" dirty="0" smtClean="0"/>
              <a:t>,p</a:t>
            </a:r>
            <a:r>
              <a:rPr lang="en-US" altLang="zh-CN" baseline="-25000" dirty="0" smtClean="0"/>
              <a:t>2</a:t>
            </a:r>
            <a:r>
              <a:rPr lang="en-US" altLang="zh-CN" dirty="0" smtClean="0"/>
              <a:t>]</a:t>
            </a:r>
            <a:r>
              <a:rPr lang="zh-CN" altLang="en-US" dirty="0" smtClean="0"/>
              <a:t>为置信度为</a:t>
            </a:r>
            <a:r>
              <a:rPr lang="en-US" altLang="zh-CN" dirty="0" smtClean="0"/>
              <a:t>c</a:t>
            </a:r>
            <a:r>
              <a:rPr lang="zh-CN" altLang="en-US" dirty="0" smtClean="0"/>
              <a:t>的隐私破坏区间</a:t>
            </a:r>
            <a:endParaRPr lang="en-US" altLang="zh-CN" dirty="0" smtClean="0"/>
          </a:p>
          <a:p>
            <a:pPr lvl="2"/>
            <a:r>
              <a:rPr lang="zh-CN" altLang="en-US" dirty="0" smtClean="0"/>
              <a:t>选择明文攻击</a:t>
            </a:r>
            <a:endParaRPr lang="en-US" altLang="zh-CN" dirty="0" smtClean="0"/>
          </a:p>
          <a:p>
            <a:pPr lvl="2"/>
            <a:r>
              <a:rPr lang="zh-CN" altLang="en-US" dirty="0" smtClean="0"/>
              <a:t>估计到明文值域和明文值的数据分布</a:t>
            </a:r>
            <a:endParaRPr lang="en-US" altLang="zh-CN" dirty="0" smtClean="0"/>
          </a:p>
          <a:p>
            <a:r>
              <a:rPr lang="zh-CN" altLang="en-US" dirty="0" smtClean="0"/>
              <a:t>应用场景</a:t>
            </a:r>
            <a:endParaRPr lang="en-US" altLang="zh-CN" dirty="0" smtClean="0"/>
          </a:p>
          <a:p>
            <a:pPr lvl="2"/>
            <a:r>
              <a:rPr lang="zh-CN" altLang="en-US" dirty="0" smtClean="0"/>
              <a:t>攻击这只能访问加密后数据</a:t>
            </a:r>
            <a:endParaRPr lang="en-US" altLang="zh-CN" dirty="0" smtClean="0"/>
          </a:p>
          <a:p>
            <a:pPr lvl="2"/>
            <a:r>
              <a:rPr lang="zh-CN" altLang="en-US" dirty="0" smtClean="0"/>
              <a:t>攻击者没有关于加密数据值域的相关信息</a:t>
            </a:r>
            <a:endParaRPr lang="en-US" altLang="zh-CN"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研究背景</a:t>
            </a:r>
            <a:r>
              <a:rPr lang="en-US" altLang="zh-CN" dirty="0" smtClean="0"/>
              <a:t>- </a:t>
            </a:r>
            <a:r>
              <a:rPr lang="en-US" altLang="zh-CN" b="1" dirty="0" smtClean="0"/>
              <a:t>Threat Model</a:t>
            </a:r>
            <a:endParaRPr lang="zh-CN" altLang="en-US" dirty="0"/>
          </a:p>
        </p:txBody>
      </p:sp>
      <p:sp>
        <p:nvSpPr>
          <p:cNvPr id="4" name="内容占位符 3"/>
          <p:cNvSpPr>
            <a:spLocks noGrp="1"/>
          </p:cNvSpPr>
          <p:nvPr>
            <p:ph sz="half" idx="1"/>
          </p:nvPr>
        </p:nvSpPr>
        <p:spPr>
          <a:xfrm>
            <a:off x="899592" y="1484784"/>
            <a:ext cx="8110566" cy="4525963"/>
          </a:xfrm>
        </p:spPr>
        <p:txBody>
          <a:bodyPr>
            <a:normAutofit/>
          </a:bodyPr>
          <a:lstStyle/>
          <a:p>
            <a:endParaRPr lang="en-US" altLang="zh-CN" dirty="0" smtClean="0"/>
          </a:p>
        </p:txBody>
      </p:sp>
      <p:pic>
        <p:nvPicPr>
          <p:cNvPr id="5" name="Picture 2"/>
          <p:cNvPicPr>
            <a:picLocks noGrp="1" noChangeAspect="1" noChangeArrowheads="1"/>
          </p:cNvPicPr>
          <p:nvPr>
            <p:ph idx="1"/>
          </p:nvPr>
        </p:nvPicPr>
        <p:blipFill>
          <a:blip r:embed="rId2"/>
          <a:stretch>
            <a:fillRect/>
          </a:stretch>
        </p:blipFill>
        <p:spPr bwMode="auto">
          <a:xfrm>
            <a:off x="2051720" y="1484784"/>
            <a:ext cx="5328592" cy="46886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331640" y="1196752"/>
            <a:ext cx="7498080" cy="5915744"/>
          </a:xfrm>
        </p:spPr>
        <p:txBody>
          <a:bodyPr>
            <a:normAutofit fontScale="92500" lnSpcReduction="20000"/>
          </a:bodyPr>
          <a:lstStyle/>
          <a:p>
            <a:r>
              <a:rPr lang="en-US" altLang="zh-CN" sz="2600" b="1" i="1" dirty="0" smtClean="0">
                <a:solidFill>
                  <a:schemeClr val="accent1">
                    <a:lumMod val="50000"/>
                  </a:schemeClr>
                </a:solidFill>
              </a:rPr>
              <a:t>The storage system used by the database software is vulnerable to compromise. </a:t>
            </a:r>
          </a:p>
          <a:p>
            <a:pPr marL="822960" lvl="1" indent="-283464">
              <a:lnSpc>
                <a:spcPct val="80000"/>
              </a:lnSpc>
              <a:spcBef>
                <a:spcPts val="600"/>
              </a:spcBef>
              <a:buSzPct val="80000"/>
              <a:buFont typeface="Wingdings 2"/>
              <a:buChar char=""/>
            </a:pPr>
            <a:r>
              <a:rPr lang="en-US" altLang="zh-CN" sz="2200" dirty="0" smtClean="0"/>
              <a:t>While current database systems typically perform their own storage management, the storage system remains part of the operating system. Attacks against storage could be performed by accessing database files following a path other than through the database software, or in the extreme, by physical removal of the storage media.</a:t>
            </a:r>
          </a:p>
          <a:p>
            <a:r>
              <a:rPr lang="en-US" altLang="zh-CN" sz="2600" b="1" i="1" dirty="0" smtClean="0">
                <a:solidFill>
                  <a:schemeClr val="accent1">
                    <a:lumMod val="50000"/>
                  </a:schemeClr>
                </a:solidFill>
              </a:rPr>
              <a:t>The database software is trusted. </a:t>
            </a:r>
          </a:p>
          <a:p>
            <a:pPr marL="822960" lvl="1" indent="-283464">
              <a:lnSpc>
                <a:spcPct val="80000"/>
              </a:lnSpc>
              <a:spcBef>
                <a:spcPts val="600"/>
              </a:spcBef>
              <a:buSzPct val="80000"/>
              <a:buFont typeface="Wingdings 2"/>
              <a:buChar char=""/>
            </a:pPr>
            <a:r>
              <a:rPr lang="en-US" altLang="zh-CN" sz="2200" dirty="0" smtClean="0"/>
              <a:t>We trust the database  software to transform query constants into their encrypted values and decrypt the query results. Similarly, we assume that an adversary does not have access to the values in the memory of the database software.</a:t>
            </a:r>
          </a:p>
          <a:p>
            <a:pPr marL="822960" lvl="1" indent="-283464">
              <a:lnSpc>
                <a:spcPct val="80000"/>
              </a:lnSpc>
              <a:spcBef>
                <a:spcPts val="600"/>
              </a:spcBef>
              <a:buSzPct val="80000"/>
              <a:buFont typeface="Wingdings 2"/>
              <a:buChar char=""/>
            </a:pPr>
            <a:endParaRPr lang="en-US" altLang="zh-CN" sz="2200" dirty="0" smtClean="0"/>
          </a:p>
          <a:p>
            <a:r>
              <a:rPr lang="en-US" altLang="zh-CN" sz="2600" b="1" i="1" dirty="0" smtClean="0">
                <a:solidFill>
                  <a:schemeClr val="accent1">
                    <a:lumMod val="50000"/>
                  </a:schemeClr>
                </a:solidFill>
              </a:rPr>
              <a:t>All disk-resident data is encrypted.</a:t>
            </a:r>
          </a:p>
          <a:p>
            <a:pPr marL="822960" lvl="1" indent="-283464">
              <a:lnSpc>
                <a:spcPct val="80000"/>
              </a:lnSpc>
              <a:spcBef>
                <a:spcPts val="600"/>
              </a:spcBef>
              <a:buClr>
                <a:schemeClr val="accent1"/>
              </a:buClr>
              <a:buSzPct val="80000"/>
              <a:buFont typeface="Wingdings 2"/>
              <a:buChar char=""/>
            </a:pPr>
            <a:r>
              <a:rPr lang="en-US" altLang="zh-CN" sz="2200" dirty="0" smtClean="0"/>
              <a:t>In addition to the data values, the database software also encrypts </a:t>
            </a:r>
            <a:r>
              <a:rPr lang="en-US" altLang="zh-CN" sz="2200" dirty="0" smtClean="0">
                <a:solidFill>
                  <a:srgbClr val="FF0000"/>
                </a:solidFill>
              </a:rPr>
              <a:t>schema information </a:t>
            </a:r>
            <a:r>
              <a:rPr lang="en-US" altLang="zh-CN" sz="2200" dirty="0" smtClean="0"/>
              <a:t>such as table and column names, metadata such as  column statistics, as well as values written to recovery logs. Otherwise, an adversary may be able to use this information to guess data distributions.</a:t>
            </a:r>
            <a:endParaRPr lang="zh-CN" altLang="en-US" sz="2200" dirty="0" smtClean="0"/>
          </a:p>
          <a:p>
            <a:pPr lvl="1"/>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相关工作</a:t>
            </a:r>
            <a:endParaRPr lang="zh-CN" altLang="en-US" dirty="0"/>
          </a:p>
        </p:txBody>
      </p:sp>
      <p:sp>
        <p:nvSpPr>
          <p:cNvPr id="3" name="内容占位符 2"/>
          <p:cNvSpPr>
            <a:spLocks noGrp="1"/>
          </p:cNvSpPr>
          <p:nvPr>
            <p:ph idx="1"/>
          </p:nvPr>
        </p:nvSpPr>
        <p:spPr/>
        <p:txBody>
          <a:bodyPr/>
          <a:lstStyle/>
          <a:p>
            <a:r>
              <a:rPr lang="zh-CN" altLang="en-US" dirty="0" smtClean="0"/>
              <a:t>随机数</a:t>
            </a:r>
            <a:endParaRPr lang="en-US" altLang="zh-CN" dirty="0" smtClean="0"/>
          </a:p>
          <a:p>
            <a:pPr lvl="1"/>
            <a:r>
              <a:rPr lang="zh-CN" altLang="en-US" dirty="0" smtClean="0"/>
              <a:t>密文与明文数据分布相同</a:t>
            </a:r>
            <a:endParaRPr lang="en-US" altLang="zh-CN" dirty="0" smtClean="0"/>
          </a:p>
          <a:p>
            <a:r>
              <a:rPr lang="zh-CN" altLang="en-US" dirty="0" smtClean="0"/>
              <a:t>多项式函数</a:t>
            </a:r>
            <a:endParaRPr lang="en-US" altLang="zh-CN" dirty="0" smtClean="0"/>
          </a:p>
          <a:p>
            <a:pPr lvl="1"/>
            <a:r>
              <a:rPr lang="zh-CN" altLang="en-US" dirty="0" smtClean="0"/>
              <a:t>密文与明文数据分布相似</a:t>
            </a:r>
            <a:endParaRPr lang="en-US" altLang="zh-CN" dirty="0" smtClean="0"/>
          </a:p>
          <a:p>
            <a:r>
              <a:rPr lang="zh-CN" altLang="en-US" dirty="0" smtClean="0"/>
              <a:t>桶</a:t>
            </a:r>
            <a:endParaRPr lang="en-US" altLang="zh-CN" dirty="0" smtClean="0"/>
          </a:p>
          <a:p>
            <a:pPr lvl="1"/>
            <a:r>
              <a:rPr lang="zh-CN" altLang="en-US" dirty="0" smtClean="0"/>
              <a:t>加密数据分桶</a:t>
            </a:r>
            <a:endParaRPr lang="en-US" altLang="zh-CN" dirty="0" smtClean="0"/>
          </a:p>
          <a:p>
            <a:pPr lvl="1"/>
            <a:r>
              <a:rPr lang="zh-CN" altLang="en-US" dirty="0" smtClean="0"/>
              <a:t>桶上建立索引</a:t>
            </a:r>
            <a:endParaRPr lang="en-US" altLang="zh-CN" dirty="0" smtClean="0"/>
          </a:p>
          <a:p>
            <a:pPr lvl="1"/>
            <a:r>
              <a:rPr lang="zh-CN" altLang="en-US" dirty="0" smtClean="0"/>
              <a:t>范围查询支持较差</a:t>
            </a:r>
            <a:endParaRPr lang="en-US" altLang="zh-CN" dirty="0" smtClean="0"/>
          </a:p>
          <a:p>
            <a:endParaRPr lang="zh-CN" altLang="en-US" dirty="0"/>
          </a:p>
        </p:txBody>
      </p:sp>
      <p:pic>
        <p:nvPicPr>
          <p:cNvPr id="19457" name="Picture 1" descr="C:\Documents and Settings\Administrator\Application Data\Tencent\Users\68833205\QQ\WinTemp\RichOle\10F9ZF[65@G]T]O56QQ[HQF.jpg"/>
          <p:cNvPicPr>
            <a:picLocks noChangeAspect="1" noChangeArrowheads="1"/>
          </p:cNvPicPr>
          <p:nvPr/>
        </p:nvPicPr>
        <p:blipFill>
          <a:blip r:embed="rId2"/>
          <a:srcRect/>
          <a:stretch>
            <a:fillRect/>
          </a:stretch>
        </p:blipFill>
        <p:spPr bwMode="auto">
          <a:xfrm>
            <a:off x="6156176" y="0"/>
            <a:ext cx="2733675" cy="2438400"/>
          </a:xfrm>
          <a:prstGeom prst="rect">
            <a:avLst/>
          </a:prstGeom>
          <a:noFill/>
        </p:spPr>
      </p:pic>
      <p:pic>
        <p:nvPicPr>
          <p:cNvPr id="19458" name="Picture 2" descr="C:\Documents and Settings\Administrator\Application Data\Tencent\Users\68833205\QQ\WinTemp\RichOle\]BRKEWTV]ZLUGUMOA_P[]@7.jpg"/>
          <p:cNvPicPr>
            <a:picLocks noChangeAspect="1" noChangeArrowheads="1"/>
          </p:cNvPicPr>
          <p:nvPr/>
        </p:nvPicPr>
        <p:blipFill>
          <a:blip r:embed="rId3"/>
          <a:srcRect/>
          <a:stretch>
            <a:fillRect/>
          </a:stretch>
        </p:blipFill>
        <p:spPr bwMode="auto">
          <a:xfrm>
            <a:off x="6300192" y="2780928"/>
            <a:ext cx="2657475" cy="2286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602</TotalTime>
  <Words>831</Words>
  <Application>Microsoft Office PowerPoint</Application>
  <PresentationFormat>全屏显示(4:3)</PresentationFormat>
  <Paragraphs>113</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夏至</vt:lpstr>
      <vt:lpstr>Order Preserving Encryption for Numeric Data</vt:lpstr>
      <vt:lpstr>作者简介</vt:lpstr>
      <vt:lpstr>相关论文</vt:lpstr>
      <vt:lpstr>研究背景</vt:lpstr>
      <vt:lpstr>研究背景</vt:lpstr>
      <vt:lpstr>研究背景-泄露风险</vt:lpstr>
      <vt:lpstr>研究背景- Threat Model</vt:lpstr>
      <vt:lpstr>幻灯片 8</vt:lpstr>
      <vt:lpstr>相关工作</vt:lpstr>
      <vt:lpstr>OPES-ORDER PRESERVING ENCRYPTION SCHEME</vt:lpstr>
      <vt:lpstr>OPES假设</vt:lpstr>
      <vt:lpstr>OPES基础思想</vt:lpstr>
      <vt:lpstr>OPES</vt:lpstr>
      <vt:lpstr>Model</vt:lpstr>
      <vt:lpstr>Flatten </vt:lpstr>
      <vt:lpstr>Transform </vt:lpstr>
      <vt:lpstr>结合SaaS的思考</vt:lpstr>
      <vt:lpstr>相关</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Order Preserving Encryption for Numeric Data</dc:title>
  <cp:lastModifiedBy>Kun</cp:lastModifiedBy>
  <cp:revision>122</cp:revision>
  <dcterms:modified xsi:type="dcterms:W3CDTF">2010-11-15T12:25:28Z</dcterms:modified>
</cp:coreProperties>
</file>